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7" r:id="rId4"/>
    <p:sldMasterId id="2147483798" r:id="rId5"/>
    <p:sldMasterId id="2147483799" r:id="rId6"/>
    <p:sldMasterId id="2147483800" r:id="rId7"/>
    <p:sldMasterId id="2147483801" r:id="rId8"/>
    <p:sldMasterId id="214748380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Lst>
  <p:sldSz cy="5143500" cx="9144000"/>
  <p:notesSz cx="6858000" cy="9144000"/>
  <p:embeddedFontLst>
    <p:embeddedFont>
      <p:font typeface="Anton"/>
      <p:regular r:id="rId62"/>
    </p:embeddedFont>
    <p:embeddedFont>
      <p:font typeface="Helvetica Neue"/>
      <p:regular r:id="rId63"/>
      <p:bold r:id="rId64"/>
      <p:italic r:id="rId65"/>
      <p:boldItalic r:id="rId66"/>
    </p:embeddedFont>
    <p:embeddedFont>
      <p:font typeface="Helvetica Neue Light"/>
      <p:regular r:id="rId67"/>
      <p:bold r:id="rId68"/>
      <p:italic r:id="rId69"/>
      <p:boldItalic r:id="rId70"/>
    </p:embeddedFont>
    <p:embeddedFont>
      <p:font typeface="DM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DMSans-italic.fntdata"/><Relationship Id="rId72" Type="http://schemas.openxmlformats.org/officeDocument/2006/relationships/font" Target="fonts/DMSans-bold.fntdata"/><Relationship Id="rId31" Type="http://schemas.openxmlformats.org/officeDocument/2006/relationships/slide" Target="slides/slide21.xml"/><Relationship Id="rId30" Type="http://schemas.openxmlformats.org/officeDocument/2006/relationships/slide" Target="slides/slide20.xml"/><Relationship Id="rId74" Type="http://schemas.openxmlformats.org/officeDocument/2006/relationships/font" Target="fonts/DMSans-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DMSans-regular.fntdata"/><Relationship Id="rId70" Type="http://schemas.openxmlformats.org/officeDocument/2006/relationships/font" Target="fonts/HelveticaNeueLight-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Anton-regular.fntdata"/><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2.xml"/><Relationship Id="rId66" Type="http://schemas.openxmlformats.org/officeDocument/2006/relationships/font" Target="fonts/HelveticaNeue-boldItalic.fntdata"/><Relationship Id="rId21" Type="http://schemas.openxmlformats.org/officeDocument/2006/relationships/slide" Target="slides/slide11.xml"/><Relationship Id="rId65" Type="http://schemas.openxmlformats.org/officeDocument/2006/relationships/font" Target="fonts/HelveticaNeue-italic.fntdata"/><Relationship Id="rId24" Type="http://schemas.openxmlformats.org/officeDocument/2006/relationships/slide" Target="slides/slide14.xml"/><Relationship Id="rId68" Type="http://schemas.openxmlformats.org/officeDocument/2006/relationships/font" Target="fonts/HelveticaNeueLight-bold.fntdata"/><Relationship Id="rId23" Type="http://schemas.openxmlformats.org/officeDocument/2006/relationships/slide" Target="slides/slide13.xml"/><Relationship Id="rId67" Type="http://schemas.openxmlformats.org/officeDocument/2006/relationships/font" Target="fonts/HelveticaNeueLight-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HelveticaNeueLight-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0b44b0da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0b44b0d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af22068b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11af22068b0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af22068b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11af22068b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7c75c94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127c75c94d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4cbfe83dc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124cbfe83dc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24cbfe83dc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124cbfe83dc_1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251d8506b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251d8506b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4cbfe83dc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124cbfe83dc_1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24cbfe83dc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24cbfe83dc_1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24cbfe83dc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124cbfe83dc_1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251d8506b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251d8506b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20b44b0dae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20b44b0dae_0_1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4cbfe83dc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124cbfe83dc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4cbfe83dc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24cbfe83dc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251d8506b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251d8506b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24cbfe83dc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124cbfe83dc_1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24cbfe83dc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124cbfe83dc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24cbfe83dc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24cbfe83dc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24cbfe83dc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24cbfe83dc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24cbfe83dc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24cbfe83dc_1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latin typeface="DM Sans"/>
                <a:ea typeface="DM Sans"/>
                <a:cs typeface="DM Sans"/>
                <a:sym typeface="DM Sans"/>
              </a:rPr>
              <a:t>¿Es obligatorio aprender cada nueva implementación para mantenerse en el mundo laboral? </a:t>
            </a:r>
            <a:endParaRPr>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Char char="●"/>
            </a:pPr>
            <a:r>
              <a:rPr lang="es">
                <a:latin typeface="DM Sans"/>
                <a:ea typeface="DM Sans"/>
                <a:cs typeface="DM Sans"/>
                <a:sym typeface="DM Sans"/>
              </a:rPr>
              <a:t>¡No! Las nuevas funcionalidades van surgiendo con ideas de aplicación puntuales para ciertas tareas, si tratamos de aprender todo lo que va saliendo, terminaremos con un repertorio de funciones que podríamos no utilizar nunca.</a:t>
            </a:r>
            <a:endParaRPr>
              <a:latin typeface="DM Sans"/>
              <a:ea typeface="DM Sans"/>
              <a:cs typeface="DM Sans"/>
              <a:sym typeface="DM Sans"/>
            </a:endParaRPr>
          </a:p>
          <a:p>
            <a:pPr indent="0" lvl="0" marL="0" rtl="0" algn="l">
              <a:lnSpc>
                <a:spcPct val="100000"/>
              </a:lnSpc>
              <a:spcBef>
                <a:spcPts val="0"/>
              </a:spcBef>
              <a:spcAft>
                <a:spcPts val="0"/>
              </a:spcAft>
              <a:buNone/>
            </a:pPr>
            <a:r>
              <a:rPr lang="es">
                <a:latin typeface="DM Sans"/>
                <a:ea typeface="DM Sans"/>
                <a:cs typeface="DM Sans"/>
                <a:sym typeface="DM Sans"/>
              </a:rPr>
              <a:t>¿El uso de una nueva implementación implica el reemplazo de lo viejo? </a:t>
            </a:r>
            <a:endParaRPr>
              <a:latin typeface="DM Sans"/>
              <a:ea typeface="DM Sans"/>
              <a:cs typeface="DM Sans"/>
              <a:sym typeface="DM Sans"/>
            </a:endParaRPr>
          </a:p>
          <a:p>
            <a:pPr indent="-298450" lvl="0" marL="457200" rtl="0" algn="l">
              <a:lnSpc>
                <a:spcPct val="100000"/>
              </a:lnSpc>
              <a:spcBef>
                <a:spcPts val="0"/>
              </a:spcBef>
              <a:spcAft>
                <a:spcPts val="0"/>
              </a:spcAft>
              <a:buSzPts val="1100"/>
              <a:buFont typeface="DM Sans"/>
              <a:buChar char="●"/>
            </a:pPr>
            <a:r>
              <a:rPr lang="es">
                <a:latin typeface="DM Sans"/>
                <a:ea typeface="DM Sans"/>
                <a:cs typeface="DM Sans"/>
                <a:sym typeface="DM Sans"/>
              </a:rPr>
              <a:t>Algunas implementaciones pueden sustituir un proceso más complejo y por lo tanto ser más sencillo de resolver, en estos casos sí sería bueno reemplazarlo, sin embargo, recordemos que las implementaciones “más viejas” permiten en ocasiones más libertad en la operación y, por lo tanto, ser más útiles que “lo nuevo” en ciertas tareas.</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24cbfe83dc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124cbfe83dc_1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6fb5167c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16fb5167cd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45d6b95a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245d6b95a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24cbfe83dc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24cbfe83dc_1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24cbfe83dc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124cbfe83dc_1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265b4c4a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265b4c4a9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265b4c4a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265b4c4a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¡Cuidado! Recuerda que estamos trabajando con módulos, para ello, si deseas replicar el código, tener éste dentro de una carpeta y especificar “type: ‘module’” dentro del package.json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1af22068b0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11af22068b0_4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1b559d6c0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1b559d6c0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24cbfe83dc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124cbfe83dc_1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24cbfe83dc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124cbfe83dc_1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24cbfe83dc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124cbfe83dc_1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1b559d6c0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1b559d6c0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1af22068b0_8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1af22068b0_8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af22068b0_8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1af22068b0_8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1af22068b0_4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11af22068b0_4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4cbfe83d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24cbfe83d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24cbfe83dc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24cbfe83dc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Nota: Hacer énfasis en que los campos deben ser en inglés. Acostumbrar a los alumnos a un código en inglés ya que así </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se gestionará en su futuro trabajo. Además, dejarlos poner tanto en inglés como en español puede causarte problemas</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al momento de avanzar con el proyecto final, ya que no tendrán un proyecto unificado.</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1b559d6c0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1b559d6c0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Nota:</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 todos los entregables tendrán una descripción de test tan amplia como este. Es importante hacer un “¿Cómo evaluaremos este entregable?” más amplio en esta situación, porque es su primer entregable y necesitan ir conociendo la mecánica de evaluación. Conforme se avance en el curso, los test cases pueden</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ser más concisos.</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20b44b0dae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g120b44b0dae_0_1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7ce4183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27ce4183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51d8506b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51d8506b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24cbfe83d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24cbfe83dc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cifras.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2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2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2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2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 Id="rId3" Type="http://schemas.openxmlformats.org/officeDocument/2006/relationships/image" Target="../media/image1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 Id="rId3" Type="http://schemas.openxmlformats.org/officeDocument/2006/relationships/image" Target="../media/image1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2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335" name="Shape 335"/>
        <p:cNvGrpSpPr/>
        <p:nvPr/>
      </p:nvGrpSpPr>
      <p:grpSpPr>
        <a:xfrm>
          <a:off x="0" y="0"/>
          <a:ext cx="0" cy="0"/>
          <a:chOff x="0" y="0"/>
          <a:chExt cx="0" cy="0"/>
        </a:xfrm>
      </p:grpSpPr>
      <p:pic>
        <p:nvPicPr>
          <p:cNvPr id="336" name="Google Shape;336;p10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337" name="Shape 337"/>
        <p:cNvGrpSpPr/>
        <p:nvPr/>
      </p:nvGrpSpPr>
      <p:grpSpPr>
        <a:xfrm>
          <a:off x="0" y="0"/>
          <a:ext cx="0" cy="0"/>
          <a:chOff x="0" y="0"/>
          <a:chExt cx="0" cy="0"/>
        </a:xfrm>
      </p:grpSpPr>
      <p:pic>
        <p:nvPicPr>
          <p:cNvPr id="338" name="Google Shape;338;p10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339" name="Shape 339"/>
        <p:cNvGrpSpPr/>
        <p:nvPr/>
      </p:nvGrpSpPr>
      <p:grpSpPr>
        <a:xfrm>
          <a:off x="0" y="0"/>
          <a:ext cx="0" cy="0"/>
          <a:chOff x="0" y="0"/>
          <a:chExt cx="0" cy="0"/>
        </a:xfrm>
      </p:grpSpPr>
      <p:pic>
        <p:nvPicPr>
          <p:cNvPr id="340" name="Google Shape;340;p10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41" name="Shape 341"/>
        <p:cNvGrpSpPr/>
        <p:nvPr/>
      </p:nvGrpSpPr>
      <p:grpSpPr>
        <a:xfrm>
          <a:off x="0" y="0"/>
          <a:ext cx="0" cy="0"/>
          <a:chOff x="0" y="0"/>
          <a:chExt cx="0" cy="0"/>
        </a:xfrm>
      </p:grpSpPr>
      <p:pic>
        <p:nvPicPr>
          <p:cNvPr id="342" name="Google Shape;342;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343" name="Shape 343"/>
        <p:cNvGrpSpPr/>
        <p:nvPr/>
      </p:nvGrpSpPr>
      <p:grpSpPr>
        <a:xfrm>
          <a:off x="0" y="0"/>
          <a:ext cx="0" cy="0"/>
          <a:chOff x="0" y="0"/>
          <a:chExt cx="0" cy="0"/>
        </a:xfrm>
      </p:grpSpPr>
      <p:sp>
        <p:nvSpPr>
          <p:cNvPr id="344" name="Google Shape;344;p10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45" name="Google Shape;345;p10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46" name="Google Shape;346;p10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347" name="Shape 347"/>
        <p:cNvGrpSpPr/>
        <p:nvPr/>
      </p:nvGrpSpPr>
      <p:grpSpPr>
        <a:xfrm>
          <a:off x="0" y="0"/>
          <a:ext cx="0" cy="0"/>
          <a:chOff x="0" y="0"/>
          <a:chExt cx="0" cy="0"/>
        </a:xfrm>
      </p:grpSpPr>
      <p:sp>
        <p:nvSpPr>
          <p:cNvPr id="348" name="Google Shape;348;p10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10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350" name="Shape 350"/>
        <p:cNvGrpSpPr/>
        <p:nvPr/>
      </p:nvGrpSpPr>
      <p:grpSpPr>
        <a:xfrm>
          <a:off x="0" y="0"/>
          <a:ext cx="0" cy="0"/>
          <a:chOff x="0" y="0"/>
          <a:chExt cx="0" cy="0"/>
        </a:xfrm>
      </p:grpSpPr>
      <p:sp>
        <p:nvSpPr>
          <p:cNvPr id="351" name="Google Shape;351;p1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11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354" name="Shape 354"/>
        <p:cNvGrpSpPr/>
        <p:nvPr/>
      </p:nvGrpSpPr>
      <p:grpSpPr>
        <a:xfrm>
          <a:off x="0" y="0"/>
          <a:ext cx="0" cy="0"/>
          <a:chOff x="0" y="0"/>
          <a:chExt cx="0" cy="0"/>
        </a:xfrm>
      </p:grpSpPr>
      <p:pic>
        <p:nvPicPr>
          <p:cNvPr id="355" name="Google Shape;355;p112"/>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356" name="Shape 356"/>
        <p:cNvGrpSpPr/>
        <p:nvPr/>
      </p:nvGrpSpPr>
      <p:grpSpPr>
        <a:xfrm>
          <a:off x="0" y="0"/>
          <a:ext cx="0" cy="0"/>
          <a:chOff x="0" y="0"/>
          <a:chExt cx="0" cy="0"/>
        </a:xfrm>
      </p:grpSpPr>
      <p:sp>
        <p:nvSpPr>
          <p:cNvPr id="357" name="Google Shape;357;p11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358" name="Shape 358"/>
        <p:cNvGrpSpPr/>
        <p:nvPr/>
      </p:nvGrpSpPr>
      <p:grpSpPr>
        <a:xfrm>
          <a:off x="0" y="0"/>
          <a:ext cx="0" cy="0"/>
          <a:chOff x="0" y="0"/>
          <a:chExt cx="0" cy="0"/>
        </a:xfrm>
      </p:grpSpPr>
      <p:sp>
        <p:nvSpPr>
          <p:cNvPr id="359" name="Google Shape;359;p114"/>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11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61" name="Google Shape;361;p11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 name="Google Shape;362;p114"/>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63" name="Google Shape;363;p114"/>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64" name="Google Shape;364;p114"/>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65" name="Google Shape;365;p114"/>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66" name="Google Shape;366;p114"/>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367" name="Google Shape;367;p114"/>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8" name="Google Shape;368;p11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11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0" name="Google Shape;370;p11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1" name="Google Shape;371;p11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2" name="Google Shape;372;p11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73" name="Google Shape;373;p114"/>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374" name="Google Shape;374;p11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5" name="Google Shape;375;p11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11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7" name="Google Shape;377;p11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8" name="Google Shape;378;p11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9" name="Google Shape;379;p11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80" name="Google Shape;380;p114"/>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81" name="Google Shape;381;p11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82" name="Shape 382"/>
        <p:cNvGrpSpPr/>
        <p:nvPr/>
      </p:nvGrpSpPr>
      <p:grpSpPr>
        <a:xfrm>
          <a:off x="0" y="0"/>
          <a:ext cx="0" cy="0"/>
          <a:chOff x="0" y="0"/>
          <a:chExt cx="0" cy="0"/>
        </a:xfrm>
      </p:grpSpPr>
      <p:sp>
        <p:nvSpPr>
          <p:cNvPr id="383" name="Google Shape;383;p115"/>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384" name="Shape 384"/>
        <p:cNvGrpSpPr/>
        <p:nvPr/>
      </p:nvGrpSpPr>
      <p:grpSpPr>
        <a:xfrm>
          <a:off x="0" y="0"/>
          <a:ext cx="0" cy="0"/>
          <a:chOff x="0" y="0"/>
          <a:chExt cx="0" cy="0"/>
        </a:xfrm>
      </p:grpSpPr>
      <p:sp>
        <p:nvSpPr>
          <p:cNvPr id="385" name="Google Shape;385;p11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386" name="Shape 386"/>
        <p:cNvGrpSpPr/>
        <p:nvPr/>
      </p:nvGrpSpPr>
      <p:grpSpPr>
        <a:xfrm>
          <a:off x="0" y="0"/>
          <a:ext cx="0" cy="0"/>
          <a:chOff x="0" y="0"/>
          <a:chExt cx="0" cy="0"/>
        </a:xfrm>
      </p:grpSpPr>
      <p:sp>
        <p:nvSpPr>
          <p:cNvPr id="387" name="Google Shape;387;p1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388" name="Shape 388"/>
        <p:cNvGrpSpPr/>
        <p:nvPr/>
      </p:nvGrpSpPr>
      <p:grpSpPr>
        <a:xfrm>
          <a:off x="0" y="0"/>
          <a:ext cx="0" cy="0"/>
          <a:chOff x="0" y="0"/>
          <a:chExt cx="0" cy="0"/>
        </a:xfrm>
      </p:grpSpPr>
      <p:sp>
        <p:nvSpPr>
          <p:cNvPr id="389" name="Google Shape;389;p1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390" name="Shape 390"/>
        <p:cNvGrpSpPr/>
        <p:nvPr/>
      </p:nvGrpSpPr>
      <p:grpSpPr>
        <a:xfrm>
          <a:off x="0" y="0"/>
          <a:ext cx="0" cy="0"/>
          <a:chOff x="0" y="0"/>
          <a:chExt cx="0" cy="0"/>
        </a:xfrm>
      </p:grpSpPr>
      <p:pic>
        <p:nvPicPr>
          <p:cNvPr id="391" name="Google Shape;391;p11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92" name="Google Shape;392;p119"/>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3" name="Google Shape;393;p119"/>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394" name="Shape 394"/>
        <p:cNvGrpSpPr/>
        <p:nvPr/>
      </p:nvGrpSpPr>
      <p:grpSpPr>
        <a:xfrm>
          <a:off x="0" y="0"/>
          <a:ext cx="0" cy="0"/>
          <a:chOff x="0" y="0"/>
          <a:chExt cx="0" cy="0"/>
        </a:xfrm>
      </p:grpSpPr>
      <p:pic>
        <p:nvPicPr>
          <p:cNvPr id="395" name="Google Shape;395;p12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96" name="Google Shape;396;p120"/>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7" name="Google Shape;397;p120"/>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398" name="Shape 398"/>
        <p:cNvGrpSpPr/>
        <p:nvPr/>
      </p:nvGrpSpPr>
      <p:grpSpPr>
        <a:xfrm>
          <a:off x="0" y="0"/>
          <a:ext cx="0" cy="0"/>
          <a:chOff x="0" y="0"/>
          <a:chExt cx="0" cy="0"/>
        </a:xfrm>
      </p:grpSpPr>
      <p:sp>
        <p:nvSpPr>
          <p:cNvPr id="399" name="Google Shape;399;p12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400" name="Shape 400"/>
        <p:cNvGrpSpPr/>
        <p:nvPr/>
      </p:nvGrpSpPr>
      <p:grpSpPr>
        <a:xfrm>
          <a:off x="0" y="0"/>
          <a:ext cx="0" cy="0"/>
          <a:chOff x="0" y="0"/>
          <a:chExt cx="0" cy="0"/>
        </a:xfrm>
      </p:grpSpPr>
      <p:sp>
        <p:nvSpPr>
          <p:cNvPr id="401" name="Google Shape;401;p12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402" name="Shape 402"/>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403" name="Shape 403"/>
        <p:cNvGrpSpPr/>
        <p:nvPr/>
      </p:nvGrpSpPr>
      <p:grpSpPr>
        <a:xfrm>
          <a:off x="0" y="0"/>
          <a:ext cx="0" cy="0"/>
          <a:chOff x="0" y="0"/>
          <a:chExt cx="0" cy="0"/>
        </a:xfrm>
      </p:grpSpPr>
      <p:pic>
        <p:nvPicPr>
          <p:cNvPr id="404" name="Google Shape;404;p12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405" name="Shape 405"/>
        <p:cNvGrpSpPr/>
        <p:nvPr/>
      </p:nvGrpSpPr>
      <p:grpSpPr>
        <a:xfrm>
          <a:off x="0" y="0"/>
          <a:ext cx="0" cy="0"/>
          <a:chOff x="0" y="0"/>
          <a:chExt cx="0" cy="0"/>
        </a:xfrm>
      </p:grpSpPr>
      <p:sp>
        <p:nvSpPr>
          <p:cNvPr id="406" name="Google Shape;406;p12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07" name="Google Shape;407;p12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8" name="Google Shape;408;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09" name="Shape 409"/>
        <p:cNvGrpSpPr/>
        <p:nvPr/>
      </p:nvGrpSpPr>
      <p:grpSpPr>
        <a:xfrm>
          <a:off x="0" y="0"/>
          <a:ext cx="0" cy="0"/>
          <a:chOff x="0" y="0"/>
          <a:chExt cx="0" cy="0"/>
        </a:xfrm>
      </p:grpSpPr>
      <p:sp>
        <p:nvSpPr>
          <p:cNvPr id="410" name="Google Shape;410;p12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11" name="Google Shape;411;p12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2" name="Google Shape;412;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13" name="Shape 413"/>
        <p:cNvGrpSpPr/>
        <p:nvPr/>
      </p:nvGrpSpPr>
      <p:grpSpPr>
        <a:xfrm>
          <a:off x="0" y="0"/>
          <a:ext cx="0" cy="0"/>
          <a:chOff x="0" y="0"/>
          <a:chExt cx="0" cy="0"/>
        </a:xfrm>
      </p:grpSpPr>
      <p:pic>
        <p:nvPicPr>
          <p:cNvPr id="414" name="Google Shape;414;p12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15" name="Shape 415"/>
        <p:cNvGrpSpPr/>
        <p:nvPr/>
      </p:nvGrpSpPr>
      <p:grpSpPr>
        <a:xfrm>
          <a:off x="0" y="0"/>
          <a:ext cx="0" cy="0"/>
          <a:chOff x="0" y="0"/>
          <a:chExt cx="0" cy="0"/>
        </a:xfrm>
      </p:grpSpPr>
      <p:pic>
        <p:nvPicPr>
          <p:cNvPr id="416" name="Google Shape;416;p1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417" name="Shape 417"/>
        <p:cNvGrpSpPr/>
        <p:nvPr/>
      </p:nvGrpSpPr>
      <p:grpSpPr>
        <a:xfrm>
          <a:off x="0" y="0"/>
          <a:ext cx="0" cy="0"/>
          <a:chOff x="0" y="0"/>
          <a:chExt cx="0" cy="0"/>
        </a:xfrm>
      </p:grpSpPr>
      <p:pic>
        <p:nvPicPr>
          <p:cNvPr id="418" name="Google Shape;418;p1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19" name="Shape 419"/>
        <p:cNvGrpSpPr/>
        <p:nvPr/>
      </p:nvGrpSpPr>
      <p:grpSpPr>
        <a:xfrm>
          <a:off x="0" y="0"/>
          <a:ext cx="0" cy="0"/>
          <a:chOff x="0" y="0"/>
          <a:chExt cx="0" cy="0"/>
        </a:xfrm>
      </p:grpSpPr>
      <p:pic>
        <p:nvPicPr>
          <p:cNvPr id="420" name="Google Shape;420;p1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21" name="Shape 421"/>
        <p:cNvGrpSpPr/>
        <p:nvPr/>
      </p:nvGrpSpPr>
      <p:grpSpPr>
        <a:xfrm>
          <a:off x="0" y="0"/>
          <a:ext cx="0" cy="0"/>
          <a:chOff x="0" y="0"/>
          <a:chExt cx="0" cy="0"/>
        </a:xfrm>
      </p:grpSpPr>
      <p:pic>
        <p:nvPicPr>
          <p:cNvPr id="422" name="Google Shape;422;p1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23" name="Shape 423"/>
        <p:cNvGrpSpPr/>
        <p:nvPr/>
      </p:nvGrpSpPr>
      <p:grpSpPr>
        <a:xfrm>
          <a:off x="0" y="0"/>
          <a:ext cx="0" cy="0"/>
          <a:chOff x="0" y="0"/>
          <a:chExt cx="0" cy="0"/>
        </a:xfrm>
      </p:grpSpPr>
      <p:pic>
        <p:nvPicPr>
          <p:cNvPr id="424" name="Google Shape;424;p1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425" name="Shape 425"/>
        <p:cNvGrpSpPr/>
        <p:nvPr/>
      </p:nvGrpSpPr>
      <p:grpSpPr>
        <a:xfrm>
          <a:off x="0" y="0"/>
          <a:ext cx="0" cy="0"/>
          <a:chOff x="0" y="0"/>
          <a:chExt cx="0" cy="0"/>
        </a:xfrm>
      </p:grpSpPr>
      <p:pic>
        <p:nvPicPr>
          <p:cNvPr id="426" name="Google Shape;426;p1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27" name="Shape 427"/>
        <p:cNvGrpSpPr/>
        <p:nvPr/>
      </p:nvGrpSpPr>
      <p:grpSpPr>
        <a:xfrm>
          <a:off x="0" y="0"/>
          <a:ext cx="0" cy="0"/>
          <a:chOff x="0" y="0"/>
          <a:chExt cx="0" cy="0"/>
        </a:xfrm>
      </p:grpSpPr>
      <p:pic>
        <p:nvPicPr>
          <p:cNvPr id="428" name="Google Shape;428;p1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id="430" name="Google Shape;430;p1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431" name="Shape 431"/>
        <p:cNvGrpSpPr/>
        <p:nvPr/>
      </p:nvGrpSpPr>
      <p:grpSpPr>
        <a:xfrm>
          <a:off x="0" y="0"/>
          <a:ext cx="0" cy="0"/>
          <a:chOff x="0" y="0"/>
          <a:chExt cx="0" cy="0"/>
        </a:xfrm>
      </p:grpSpPr>
      <p:sp>
        <p:nvSpPr>
          <p:cNvPr id="432" name="Google Shape;432;p13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13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434" name="Shape 434"/>
        <p:cNvGrpSpPr/>
        <p:nvPr/>
      </p:nvGrpSpPr>
      <p:grpSpPr>
        <a:xfrm>
          <a:off x="0" y="0"/>
          <a:ext cx="0" cy="0"/>
          <a:chOff x="0" y="0"/>
          <a:chExt cx="0" cy="0"/>
        </a:xfrm>
      </p:grpSpPr>
      <p:pic>
        <p:nvPicPr>
          <p:cNvPr id="435" name="Google Shape;435;p13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1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438" name="Shape 438"/>
        <p:cNvGrpSpPr/>
        <p:nvPr/>
      </p:nvGrpSpPr>
      <p:grpSpPr>
        <a:xfrm>
          <a:off x="0" y="0"/>
          <a:ext cx="0" cy="0"/>
          <a:chOff x="0" y="0"/>
          <a:chExt cx="0" cy="0"/>
        </a:xfrm>
      </p:grpSpPr>
      <p:pic>
        <p:nvPicPr>
          <p:cNvPr id="439" name="Google Shape;439;p1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id="441" name="Google Shape;441;p1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442" name="Shape 442"/>
        <p:cNvGrpSpPr/>
        <p:nvPr/>
      </p:nvGrpSpPr>
      <p:grpSpPr>
        <a:xfrm>
          <a:off x="0" y="0"/>
          <a:ext cx="0" cy="0"/>
          <a:chOff x="0" y="0"/>
          <a:chExt cx="0" cy="0"/>
        </a:xfrm>
      </p:grpSpPr>
      <p:sp>
        <p:nvSpPr>
          <p:cNvPr id="443" name="Google Shape;443;p1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44" name="Google Shape;444;p14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45" name="Google Shape;445;p14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446" name="Shape 446"/>
        <p:cNvGrpSpPr/>
        <p:nvPr/>
      </p:nvGrpSpPr>
      <p:grpSpPr>
        <a:xfrm>
          <a:off x="0" y="0"/>
          <a:ext cx="0" cy="0"/>
          <a:chOff x="0" y="0"/>
          <a:chExt cx="0" cy="0"/>
        </a:xfrm>
      </p:grpSpPr>
      <p:sp>
        <p:nvSpPr>
          <p:cNvPr id="447" name="Google Shape;447;p14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1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449" name="Shape 449"/>
        <p:cNvGrpSpPr/>
        <p:nvPr/>
      </p:nvGrpSpPr>
      <p:grpSpPr>
        <a:xfrm>
          <a:off x="0" y="0"/>
          <a:ext cx="0" cy="0"/>
          <a:chOff x="0" y="0"/>
          <a:chExt cx="0" cy="0"/>
        </a:xfrm>
      </p:grpSpPr>
      <p:sp>
        <p:nvSpPr>
          <p:cNvPr id="450" name="Google Shape;450;p14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1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56" name="Shape 456"/>
        <p:cNvGrpSpPr/>
        <p:nvPr/>
      </p:nvGrpSpPr>
      <p:grpSpPr>
        <a:xfrm>
          <a:off x="0" y="0"/>
          <a:ext cx="0" cy="0"/>
          <a:chOff x="0" y="0"/>
          <a:chExt cx="0" cy="0"/>
        </a:xfrm>
      </p:grpSpPr>
      <p:sp>
        <p:nvSpPr>
          <p:cNvPr id="457" name="Google Shape;457;p14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8" name="Google Shape;458;p14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60" name="Shape 460"/>
        <p:cNvGrpSpPr/>
        <p:nvPr/>
      </p:nvGrpSpPr>
      <p:grpSpPr>
        <a:xfrm>
          <a:off x="0" y="0"/>
          <a:ext cx="0" cy="0"/>
          <a:chOff x="0" y="0"/>
          <a:chExt cx="0" cy="0"/>
        </a:xfrm>
      </p:grpSpPr>
      <p:pic>
        <p:nvPicPr>
          <p:cNvPr id="461" name="Google Shape;461;p1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62"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64"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66" name="Shape 466"/>
        <p:cNvGrpSpPr/>
        <p:nvPr/>
      </p:nvGrpSpPr>
      <p:grpSpPr>
        <a:xfrm>
          <a:off x="0" y="0"/>
          <a:ext cx="0" cy="0"/>
          <a:chOff x="0" y="0"/>
          <a:chExt cx="0" cy="0"/>
        </a:xfrm>
      </p:grpSpPr>
      <p:pic>
        <p:nvPicPr>
          <p:cNvPr id="467" name="Google Shape;467;p1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468"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70" name="Shape 470"/>
        <p:cNvGrpSpPr/>
        <p:nvPr/>
      </p:nvGrpSpPr>
      <p:grpSpPr>
        <a:xfrm>
          <a:off x="0" y="0"/>
          <a:ext cx="0" cy="0"/>
          <a:chOff x="0" y="0"/>
          <a:chExt cx="0" cy="0"/>
        </a:xfrm>
      </p:grpSpPr>
      <p:pic>
        <p:nvPicPr>
          <p:cNvPr id="471" name="Google Shape;471;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472" name="Shape 472"/>
        <p:cNvGrpSpPr/>
        <p:nvPr/>
      </p:nvGrpSpPr>
      <p:grpSpPr>
        <a:xfrm>
          <a:off x="0" y="0"/>
          <a:ext cx="0" cy="0"/>
          <a:chOff x="0" y="0"/>
          <a:chExt cx="0" cy="0"/>
        </a:xfrm>
      </p:grpSpPr>
      <p:sp>
        <p:nvSpPr>
          <p:cNvPr id="473" name="Google Shape;473;p1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1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75"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477" name="Shape 477"/>
        <p:cNvGrpSpPr/>
        <p:nvPr/>
      </p:nvGrpSpPr>
      <p:grpSpPr>
        <a:xfrm>
          <a:off x="0" y="0"/>
          <a:ext cx="0" cy="0"/>
          <a:chOff x="0" y="0"/>
          <a:chExt cx="0" cy="0"/>
        </a:xfrm>
      </p:grpSpPr>
      <p:pic>
        <p:nvPicPr>
          <p:cNvPr id="478" name="Google Shape;478;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79"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5"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6" name="Shape 246"/>
        <p:cNvGrpSpPr/>
        <p:nvPr/>
      </p:nvGrpSpPr>
      <p:grpSpPr>
        <a:xfrm>
          <a:off x="0" y="0"/>
          <a:ext cx="0" cy="0"/>
          <a:chOff x="0" y="0"/>
          <a:chExt cx="0" cy="0"/>
        </a:xfrm>
      </p:grpSpPr>
      <p:sp>
        <p:nvSpPr>
          <p:cNvPr id="247" name="Google Shape;247;p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8" name="Google Shape;248;p7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9" name="Google Shape;249;p7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3" name="Google Shape;25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255" name="Shape 255"/>
        <p:cNvGrpSpPr/>
        <p:nvPr/>
      </p:nvGrpSpPr>
      <p:grpSpPr>
        <a:xfrm>
          <a:off x="0" y="0"/>
          <a:ext cx="0" cy="0"/>
          <a:chOff x="0" y="0"/>
          <a:chExt cx="0" cy="0"/>
        </a:xfrm>
      </p:grpSpPr>
      <p:pic>
        <p:nvPicPr>
          <p:cNvPr id="256" name="Google Shape;256;p7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257" name="Shape 257"/>
        <p:cNvGrpSpPr/>
        <p:nvPr/>
      </p:nvGrpSpPr>
      <p:grpSpPr>
        <a:xfrm>
          <a:off x="0" y="0"/>
          <a:ext cx="0" cy="0"/>
          <a:chOff x="0" y="0"/>
          <a:chExt cx="0" cy="0"/>
        </a:xfrm>
      </p:grpSpPr>
      <p:sp>
        <p:nvSpPr>
          <p:cNvPr id="258" name="Google Shape;258;p8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259" name="Shape 259"/>
        <p:cNvGrpSpPr/>
        <p:nvPr/>
      </p:nvGrpSpPr>
      <p:grpSpPr>
        <a:xfrm>
          <a:off x="0" y="0"/>
          <a:ext cx="0" cy="0"/>
          <a:chOff x="0" y="0"/>
          <a:chExt cx="0" cy="0"/>
        </a:xfrm>
      </p:grpSpPr>
      <p:sp>
        <p:nvSpPr>
          <p:cNvPr id="260" name="Google Shape;260;p81"/>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8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62" name="Google Shape;262;p8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81"/>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4" name="Google Shape;264;p81"/>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5" name="Google Shape;265;p81"/>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6" name="Google Shape;266;p81"/>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67" name="Google Shape;267;p8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268" name="Google Shape;268;p81"/>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9" name="Google Shape;269;p8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81"/>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1" name="Google Shape;271;p81"/>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2" name="Google Shape;272;p81"/>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3" name="Google Shape;273;p81"/>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74" name="Google Shape;274;p8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275" name="Google Shape;275;p8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6" name="Google Shape;276;p8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81"/>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8" name="Google Shape;278;p81"/>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9" name="Google Shape;279;p81"/>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80" name="Google Shape;280;p81"/>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81" name="Google Shape;281;p8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282" name="Google Shape;282;p8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8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285" name="Shape 285"/>
        <p:cNvGrpSpPr/>
        <p:nvPr/>
      </p:nvGrpSpPr>
      <p:grpSpPr>
        <a:xfrm>
          <a:off x="0" y="0"/>
          <a:ext cx="0" cy="0"/>
          <a:chOff x="0" y="0"/>
          <a:chExt cx="0" cy="0"/>
        </a:xfrm>
      </p:grpSpPr>
      <p:sp>
        <p:nvSpPr>
          <p:cNvPr id="286" name="Google Shape;286;p8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84"/>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289" name="Shape 289"/>
        <p:cNvGrpSpPr/>
        <p:nvPr/>
      </p:nvGrpSpPr>
      <p:grpSpPr>
        <a:xfrm>
          <a:off x="0" y="0"/>
          <a:ext cx="0" cy="0"/>
          <a:chOff x="0" y="0"/>
          <a:chExt cx="0" cy="0"/>
        </a:xfrm>
      </p:grpSpPr>
      <p:sp>
        <p:nvSpPr>
          <p:cNvPr id="290" name="Google Shape;290;p8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291" name="Shape 291"/>
        <p:cNvGrpSpPr/>
        <p:nvPr/>
      </p:nvGrpSpPr>
      <p:grpSpPr>
        <a:xfrm>
          <a:off x="0" y="0"/>
          <a:ext cx="0" cy="0"/>
          <a:chOff x="0" y="0"/>
          <a:chExt cx="0" cy="0"/>
        </a:xfrm>
      </p:grpSpPr>
      <p:pic>
        <p:nvPicPr>
          <p:cNvPr id="292" name="Google Shape;292;p8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93" name="Google Shape;293;p86"/>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4" name="Google Shape;294;p86"/>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295" name="Shape 295"/>
        <p:cNvGrpSpPr/>
        <p:nvPr/>
      </p:nvGrpSpPr>
      <p:grpSpPr>
        <a:xfrm>
          <a:off x="0" y="0"/>
          <a:ext cx="0" cy="0"/>
          <a:chOff x="0" y="0"/>
          <a:chExt cx="0" cy="0"/>
        </a:xfrm>
      </p:grpSpPr>
      <p:pic>
        <p:nvPicPr>
          <p:cNvPr id="296" name="Google Shape;296;p8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97" name="Google Shape;297;p87"/>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8" name="Google Shape;298;p87"/>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p8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8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303" name="Shape 303"/>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04" name="Shape 304"/>
        <p:cNvGrpSpPr/>
        <p:nvPr/>
      </p:nvGrpSpPr>
      <p:grpSpPr>
        <a:xfrm>
          <a:off x="0" y="0"/>
          <a:ext cx="0" cy="0"/>
          <a:chOff x="0" y="0"/>
          <a:chExt cx="0" cy="0"/>
        </a:xfrm>
      </p:grpSpPr>
      <p:pic>
        <p:nvPicPr>
          <p:cNvPr id="305" name="Google Shape;305;p9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306" name="Shape 306"/>
        <p:cNvGrpSpPr/>
        <p:nvPr/>
      </p:nvGrpSpPr>
      <p:grpSpPr>
        <a:xfrm>
          <a:off x="0" y="0"/>
          <a:ext cx="0" cy="0"/>
          <a:chOff x="0" y="0"/>
          <a:chExt cx="0" cy="0"/>
        </a:xfrm>
      </p:grpSpPr>
      <p:sp>
        <p:nvSpPr>
          <p:cNvPr id="307" name="Google Shape;307;p9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08" name="Google Shape;308;p9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9" name="Google Shape;309;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310" name="Shape 310"/>
        <p:cNvGrpSpPr/>
        <p:nvPr/>
      </p:nvGrpSpPr>
      <p:grpSpPr>
        <a:xfrm>
          <a:off x="0" y="0"/>
          <a:ext cx="0" cy="0"/>
          <a:chOff x="0" y="0"/>
          <a:chExt cx="0" cy="0"/>
        </a:xfrm>
      </p:grpSpPr>
      <p:sp>
        <p:nvSpPr>
          <p:cNvPr id="311" name="Google Shape;311;p9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2" name="Google Shape;312;p9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3" name="Google Shape;313;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14" name="Shape 314"/>
        <p:cNvGrpSpPr/>
        <p:nvPr/>
      </p:nvGrpSpPr>
      <p:grpSpPr>
        <a:xfrm>
          <a:off x="0" y="0"/>
          <a:ext cx="0" cy="0"/>
          <a:chOff x="0" y="0"/>
          <a:chExt cx="0" cy="0"/>
        </a:xfrm>
      </p:grpSpPr>
      <p:pic>
        <p:nvPicPr>
          <p:cNvPr id="315" name="Google Shape;315;p9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16" name="Shape 316"/>
        <p:cNvGrpSpPr/>
        <p:nvPr/>
      </p:nvGrpSpPr>
      <p:grpSpPr>
        <a:xfrm>
          <a:off x="0" y="0"/>
          <a:ext cx="0" cy="0"/>
          <a:chOff x="0" y="0"/>
          <a:chExt cx="0" cy="0"/>
        </a:xfrm>
      </p:grpSpPr>
      <p:pic>
        <p:nvPicPr>
          <p:cNvPr id="317" name="Google Shape;317;p9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18" name="Shape 318"/>
        <p:cNvGrpSpPr/>
        <p:nvPr/>
      </p:nvGrpSpPr>
      <p:grpSpPr>
        <a:xfrm>
          <a:off x="0" y="0"/>
          <a:ext cx="0" cy="0"/>
          <a:chOff x="0" y="0"/>
          <a:chExt cx="0" cy="0"/>
        </a:xfrm>
      </p:grpSpPr>
      <p:pic>
        <p:nvPicPr>
          <p:cNvPr id="319" name="Google Shape;319;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20" name="Shape 320"/>
        <p:cNvGrpSpPr/>
        <p:nvPr/>
      </p:nvGrpSpPr>
      <p:grpSpPr>
        <a:xfrm>
          <a:off x="0" y="0"/>
          <a:ext cx="0" cy="0"/>
          <a:chOff x="0" y="0"/>
          <a:chExt cx="0" cy="0"/>
        </a:xfrm>
      </p:grpSpPr>
      <p:pic>
        <p:nvPicPr>
          <p:cNvPr id="321" name="Google Shape;321;p9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22" name="Shape 322"/>
        <p:cNvGrpSpPr/>
        <p:nvPr/>
      </p:nvGrpSpPr>
      <p:grpSpPr>
        <a:xfrm>
          <a:off x="0" y="0"/>
          <a:ext cx="0" cy="0"/>
          <a:chOff x="0" y="0"/>
          <a:chExt cx="0" cy="0"/>
        </a:xfrm>
      </p:grpSpPr>
      <p:pic>
        <p:nvPicPr>
          <p:cNvPr id="323" name="Google Shape;323;p9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324" name="Shape 324"/>
        <p:cNvGrpSpPr/>
        <p:nvPr/>
      </p:nvGrpSpPr>
      <p:grpSpPr>
        <a:xfrm>
          <a:off x="0" y="0"/>
          <a:ext cx="0" cy="0"/>
          <a:chOff x="0" y="0"/>
          <a:chExt cx="0" cy="0"/>
        </a:xfrm>
      </p:grpSpPr>
      <p:pic>
        <p:nvPicPr>
          <p:cNvPr id="325" name="Google Shape;325;p9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26" name="Shape 326"/>
        <p:cNvGrpSpPr/>
        <p:nvPr/>
      </p:nvGrpSpPr>
      <p:grpSpPr>
        <a:xfrm>
          <a:off x="0" y="0"/>
          <a:ext cx="0" cy="0"/>
          <a:chOff x="0" y="0"/>
          <a:chExt cx="0" cy="0"/>
        </a:xfrm>
      </p:grpSpPr>
      <p:pic>
        <p:nvPicPr>
          <p:cNvPr id="327" name="Google Shape;327;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28" name="Shape 328"/>
        <p:cNvGrpSpPr/>
        <p:nvPr/>
      </p:nvGrpSpPr>
      <p:grpSpPr>
        <a:xfrm>
          <a:off x="0" y="0"/>
          <a:ext cx="0" cy="0"/>
          <a:chOff x="0" y="0"/>
          <a:chExt cx="0" cy="0"/>
        </a:xfrm>
      </p:grpSpPr>
      <p:pic>
        <p:nvPicPr>
          <p:cNvPr id="329" name="Google Shape;329;p1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330" name="Shape 330"/>
        <p:cNvGrpSpPr/>
        <p:nvPr/>
      </p:nvGrpSpPr>
      <p:grpSpPr>
        <a:xfrm>
          <a:off x="0" y="0"/>
          <a:ext cx="0" cy="0"/>
          <a:chOff x="0" y="0"/>
          <a:chExt cx="0" cy="0"/>
        </a:xfrm>
      </p:grpSpPr>
      <p:pic>
        <p:nvPicPr>
          <p:cNvPr id="331" name="Google Shape;331;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332" name="Shape 332"/>
        <p:cNvGrpSpPr/>
        <p:nvPr/>
      </p:nvGrpSpPr>
      <p:grpSpPr>
        <a:xfrm>
          <a:off x="0" y="0"/>
          <a:ext cx="0" cy="0"/>
          <a:chOff x="0" y="0"/>
          <a:chExt cx="0" cy="0"/>
        </a:xfrm>
      </p:grpSpPr>
      <p:sp>
        <p:nvSpPr>
          <p:cNvPr id="333" name="Google Shape;333;p10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10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2"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theme" Target="../theme/theme1.xml"/><Relationship Id="rId12"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5" Type="http://schemas.openxmlformats.org/officeDocument/2006/relationships/slideLayout" Target="../slideLayouts/slideLayout79.xml"/><Relationship Id="rId6" Type="http://schemas.openxmlformats.org/officeDocument/2006/relationships/slideLayout" Target="../slideLayouts/slideLayout80.xml"/><Relationship Id="rId7" Type="http://schemas.openxmlformats.org/officeDocument/2006/relationships/slideLayout" Target="../slideLayouts/slideLayout81.xml"/><Relationship Id="rId8" Type="http://schemas.openxmlformats.org/officeDocument/2006/relationships/slideLayout" Target="../slideLayouts/slideLayout82.xml"/><Relationship Id="rId31" Type="http://schemas.openxmlformats.org/officeDocument/2006/relationships/slideLayout" Target="../slideLayouts/slideLayout105.xml"/><Relationship Id="rId30" Type="http://schemas.openxmlformats.org/officeDocument/2006/relationships/slideLayout" Target="../slideLayouts/slideLayout104.xml"/><Relationship Id="rId33" Type="http://schemas.openxmlformats.org/officeDocument/2006/relationships/theme" Target="../theme/theme7.xml"/><Relationship Id="rId32" Type="http://schemas.openxmlformats.org/officeDocument/2006/relationships/slideLayout" Target="../slideLayouts/slideLayout106.xml"/><Relationship Id="rId20" Type="http://schemas.openxmlformats.org/officeDocument/2006/relationships/slideLayout" Target="../slideLayouts/slideLayout94.xml"/><Relationship Id="rId22" Type="http://schemas.openxmlformats.org/officeDocument/2006/relationships/slideLayout" Target="../slideLayouts/slideLayout96.xml"/><Relationship Id="rId21" Type="http://schemas.openxmlformats.org/officeDocument/2006/relationships/slideLayout" Target="../slideLayouts/slideLayout95.xml"/><Relationship Id="rId24" Type="http://schemas.openxmlformats.org/officeDocument/2006/relationships/slideLayout" Target="../slideLayouts/slideLayout98.xml"/><Relationship Id="rId23" Type="http://schemas.openxmlformats.org/officeDocument/2006/relationships/slideLayout" Target="../slideLayouts/slideLayout97.xml"/><Relationship Id="rId26" Type="http://schemas.openxmlformats.org/officeDocument/2006/relationships/slideLayout" Target="../slideLayouts/slideLayout100.xml"/><Relationship Id="rId25" Type="http://schemas.openxmlformats.org/officeDocument/2006/relationships/slideLayout" Target="../slideLayouts/slideLayout99.xml"/><Relationship Id="rId28" Type="http://schemas.openxmlformats.org/officeDocument/2006/relationships/slideLayout" Target="../slideLayouts/slideLayout102.xml"/><Relationship Id="rId27" Type="http://schemas.openxmlformats.org/officeDocument/2006/relationships/slideLayout" Target="../slideLayouts/slideLayout101.xml"/><Relationship Id="rId29" Type="http://schemas.openxmlformats.org/officeDocument/2006/relationships/slideLayout" Target="../slideLayouts/slideLayout103.xml"/><Relationship Id="rId11" Type="http://schemas.openxmlformats.org/officeDocument/2006/relationships/slideLayout" Target="../slideLayouts/slideLayout85.xml"/><Relationship Id="rId10" Type="http://schemas.openxmlformats.org/officeDocument/2006/relationships/slideLayout" Target="../slideLayouts/slideLayout84.xml"/><Relationship Id="rId13" Type="http://schemas.openxmlformats.org/officeDocument/2006/relationships/slideLayout" Target="../slideLayouts/slideLayout87.xml"/><Relationship Id="rId12" Type="http://schemas.openxmlformats.org/officeDocument/2006/relationships/slideLayout" Target="../slideLayouts/slideLayout86.xml"/><Relationship Id="rId15" Type="http://schemas.openxmlformats.org/officeDocument/2006/relationships/slideLayout" Target="../slideLayouts/slideLayout89.xml"/><Relationship Id="rId14" Type="http://schemas.openxmlformats.org/officeDocument/2006/relationships/slideLayout" Target="../slideLayouts/slideLayout88.xml"/><Relationship Id="rId17" Type="http://schemas.openxmlformats.org/officeDocument/2006/relationships/slideLayout" Target="../slideLayouts/slideLayout91.xml"/><Relationship Id="rId16" Type="http://schemas.openxmlformats.org/officeDocument/2006/relationships/slideLayout" Target="../slideLayouts/slideLayout90.xml"/><Relationship Id="rId19" Type="http://schemas.openxmlformats.org/officeDocument/2006/relationships/slideLayout" Target="../slideLayouts/slideLayout93.xml"/><Relationship Id="rId18"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31" Type="http://schemas.openxmlformats.org/officeDocument/2006/relationships/slideLayout" Target="../slideLayouts/slideLayout137.xml"/><Relationship Id="rId30" Type="http://schemas.openxmlformats.org/officeDocument/2006/relationships/slideLayout" Target="../slideLayouts/slideLayout136.xml"/><Relationship Id="rId33" Type="http://schemas.openxmlformats.org/officeDocument/2006/relationships/theme" Target="../theme/theme5.xml"/><Relationship Id="rId32" Type="http://schemas.openxmlformats.org/officeDocument/2006/relationships/slideLayout" Target="../slideLayouts/slideLayout138.xml"/><Relationship Id="rId20" Type="http://schemas.openxmlformats.org/officeDocument/2006/relationships/slideLayout" Target="../slideLayouts/slideLayout126.xml"/><Relationship Id="rId22" Type="http://schemas.openxmlformats.org/officeDocument/2006/relationships/slideLayout" Target="../slideLayouts/slideLayout128.xml"/><Relationship Id="rId21" Type="http://schemas.openxmlformats.org/officeDocument/2006/relationships/slideLayout" Target="../slideLayouts/slideLayout127.xml"/><Relationship Id="rId24" Type="http://schemas.openxmlformats.org/officeDocument/2006/relationships/slideLayout" Target="../slideLayouts/slideLayout130.xml"/><Relationship Id="rId23" Type="http://schemas.openxmlformats.org/officeDocument/2006/relationships/slideLayout" Target="../slideLayouts/slideLayout129.xml"/><Relationship Id="rId26" Type="http://schemas.openxmlformats.org/officeDocument/2006/relationships/slideLayout" Target="../slideLayouts/slideLayout132.xml"/><Relationship Id="rId25" Type="http://schemas.openxmlformats.org/officeDocument/2006/relationships/slideLayout" Target="../slideLayouts/slideLayout131.xml"/><Relationship Id="rId28" Type="http://schemas.openxmlformats.org/officeDocument/2006/relationships/slideLayout" Target="../slideLayouts/slideLayout134.xml"/><Relationship Id="rId27" Type="http://schemas.openxmlformats.org/officeDocument/2006/relationships/slideLayout" Target="../slideLayouts/slideLayout133.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5" Type="http://schemas.openxmlformats.org/officeDocument/2006/relationships/slideLayout" Target="../slideLayouts/slideLayout121.xml"/><Relationship Id="rId14" Type="http://schemas.openxmlformats.org/officeDocument/2006/relationships/slideLayout" Target="../slideLayouts/slideLayout120.xml"/><Relationship Id="rId17" Type="http://schemas.openxmlformats.org/officeDocument/2006/relationships/slideLayout" Target="../slideLayouts/slideLayout123.xml"/><Relationship Id="rId16" Type="http://schemas.openxmlformats.org/officeDocument/2006/relationships/slideLayout" Target="../slideLayouts/slideLayout122.xml"/><Relationship Id="rId19" Type="http://schemas.openxmlformats.org/officeDocument/2006/relationships/slideLayout" Target="../slideLayouts/slideLayout125.xml"/><Relationship Id="rId18"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slideLayout" Target="../slideLayouts/slideLayout140.xml"/><Relationship Id="rId3" Type="http://schemas.openxmlformats.org/officeDocument/2006/relationships/slideLayout" Target="../slideLayouts/slideLayout141.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5" Type="http://schemas.openxmlformats.org/officeDocument/2006/relationships/slideLayout" Target="../slideLayouts/slideLayout143.xml"/><Relationship Id="rId6" Type="http://schemas.openxmlformats.org/officeDocument/2006/relationships/slideLayout" Target="../slideLayouts/slideLayout144.xml"/><Relationship Id="rId7" Type="http://schemas.openxmlformats.org/officeDocument/2006/relationships/slideLayout" Target="../slideLayouts/slideLayout145.xml"/><Relationship Id="rId8" Type="http://schemas.openxmlformats.org/officeDocument/2006/relationships/slideLayout" Target="../slideLayouts/slideLayout146.xml"/><Relationship Id="rId11" Type="http://schemas.openxmlformats.org/officeDocument/2006/relationships/slideLayout" Target="../slideLayouts/slideLayout149.xml"/><Relationship Id="rId10" Type="http://schemas.openxmlformats.org/officeDocument/2006/relationships/slideLayout" Target="../slideLayouts/slideLayout148.xml"/><Relationship Id="rId1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1" name="Shape 221"/>
        <p:cNvGrpSpPr/>
        <p:nvPr/>
      </p:nvGrpSpPr>
      <p:grpSpPr>
        <a:xfrm>
          <a:off x="0" y="0"/>
          <a:ext cx="0" cy="0"/>
          <a:chOff x="0" y="0"/>
          <a:chExt cx="0" cy="0"/>
        </a:xfrm>
      </p:grpSpPr>
      <p:sp>
        <p:nvSpPr>
          <p:cNvPr id="222" name="Google Shape;222;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3" name="Google Shape;223;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4" name="Google Shape;22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52" name="Shape 452"/>
        <p:cNvGrpSpPr/>
        <p:nvPr/>
      </p:nvGrpSpPr>
      <p:grpSpPr>
        <a:xfrm>
          <a:off x="0" y="0"/>
          <a:ext cx="0" cy="0"/>
          <a:chOff x="0" y="0"/>
          <a:chExt cx="0" cy="0"/>
        </a:xfrm>
      </p:grpSpPr>
      <p:sp>
        <p:nvSpPr>
          <p:cNvPr id="453" name="Google Shape;453;p1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54" name="Google Shape;454;p1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55" name="Google Shape;455;p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8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 Id="rId3" Type="http://schemas.openxmlformats.org/officeDocument/2006/relationships/image" Target="../media/image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5.xml"/><Relationship Id="rId3" Type="http://schemas.openxmlformats.org/officeDocument/2006/relationships/image" Target="../media/image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xml"/><Relationship Id="rId3" Type="http://schemas.openxmlformats.org/officeDocument/2006/relationships/image" Target="../media/image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9.xml"/><Relationship Id="rId3"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 Id="rId3"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3.xml"/><Relationship Id="rId3" Type="http://schemas.openxmlformats.org/officeDocument/2006/relationships/image" Target="../media/image10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4.xml"/><Relationship Id="rId3" Type="http://schemas.openxmlformats.org/officeDocument/2006/relationships/image" Target="../media/image10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 Id="rId3" Type="http://schemas.openxmlformats.org/officeDocument/2006/relationships/image" Target="../media/image100.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 Id="rId3" Type="http://schemas.openxmlformats.org/officeDocument/2006/relationships/image" Target="../media/image10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30.xml"/><Relationship Id="rId3" Type="http://schemas.openxmlformats.org/officeDocument/2006/relationships/image" Target="../media/image10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4.xml"/><Relationship Id="rId3" Type="http://schemas.openxmlformats.org/officeDocument/2006/relationships/image" Target="../media/image9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5.xml"/><Relationship Id="rId3" Type="http://schemas.openxmlformats.org/officeDocument/2006/relationships/image" Target="../media/image9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6.xml"/><Relationship Id="rId3" Type="http://schemas.openxmlformats.org/officeDocument/2006/relationships/image" Target="../media/image1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 Id="rId3"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xml"/><Relationship Id="rId3" Type="http://schemas.openxmlformats.org/officeDocument/2006/relationships/image" Target="../media/image89.png"/><Relationship Id="rId4" Type="http://schemas.openxmlformats.org/officeDocument/2006/relationships/image" Target="../media/image109.png"/><Relationship Id="rId5" Type="http://schemas.openxmlformats.org/officeDocument/2006/relationships/slide" Target="/ppt/slides/slide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40.xml"/><Relationship Id="rId3" Type="http://schemas.openxmlformats.org/officeDocument/2006/relationships/image" Target="../media/image1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41.xml"/><Relationship Id="rId3" Type="http://schemas.openxmlformats.org/officeDocument/2006/relationships/image" Target="../media/image9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42.xml"/><Relationship Id="rId3" Type="http://schemas.openxmlformats.org/officeDocument/2006/relationships/image" Target="../media/image1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4.xml"/><Relationship Id="rId3" Type="http://schemas.openxmlformats.org/officeDocument/2006/relationships/image" Target="../media/image10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5.xml"/><Relationship Id="rId3" Type="http://schemas.openxmlformats.org/officeDocument/2006/relationships/image" Target="../media/image108.png"/><Relationship Id="rId4" Type="http://schemas.openxmlformats.org/officeDocument/2006/relationships/hyperlink" Target="https://docs.google.com/presentation/d/1x9kVx6k5RlVk4_ELHtL8epQWGKjN5H8Fwc2TaE8rHKQ/edit#slide=id.g11af22068b0_8_697" TargetMode="External"/><Relationship Id="rId5"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6.xml"/><Relationship Id="rId3" Type="http://schemas.openxmlformats.org/officeDocument/2006/relationships/image" Target="../media/image108.png"/><Relationship Id="rId4" Type="http://schemas.openxmlformats.org/officeDocument/2006/relationships/image" Target="../media/image12.png"/><Relationship Id="rId5" Type="http://schemas.openxmlformats.org/officeDocument/2006/relationships/hyperlink" Target="https://docs.google.com/document/d/1RUkOh3sNySZWtLnj4sI6uy1Ecu7q0WfpySXRvgi5kn4/edi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8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1.xml"/><Relationship Id="rId3" Type="http://schemas.openxmlformats.org/officeDocument/2006/relationships/image" Target="../media/image1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8.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15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486" name="Google Shape;486;p156"/>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487" name="Google Shape;487;p156"/>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6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Punto de partida: ES6</a:t>
            </a:r>
            <a:endParaRPr b="1" sz="40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ECMAScript 6</a:t>
            </a:r>
            <a:endParaRPr b="1" i="0" sz="4000" u="none" cap="none" strike="noStrike">
              <a:solidFill>
                <a:schemeClr val="dk1"/>
              </a:solidFill>
              <a:latin typeface="DM Sans"/>
              <a:ea typeface="DM Sans"/>
              <a:cs typeface="DM Sans"/>
              <a:sym typeface="DM Sans"/>
            </a:endParaRPr>
          </a:p>
        </p:txBody>
      </p:sp>
      <p:sp>
        <p:nvSpPr>
          <p:cNvPr id="607" name="Google Shape;607;p166"/>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Desde ES5 en 2009, hubo un largo período de tiempo en el cual no hubo grandes actualizaciones en los estándares del lenguaje. Hasta ECMAScript 6 en 2015, el cual supuso una revolución en el lenguaje debido a sus grandes cambios.</a:t>
            </a:r>
            <a:endParaRPr b="1" i="0" sz="1350" u="none" cap="none" strike="noStrike">
              <a:solidFill>
                <a:srgbClr val="000000"/>
              </a:solidFill>
              <a:latin typeface="DM Sans"/>
              <a:ea typeface="DM Sans"/>
              <a:cs typeface="DM Sans"/>
              <a:sym typeface="DM Sans"/>
            </a:endParaRPr>
          </a:p>
        </p:txBody>
      </p:sp>
      <p:sp>
        <p:nvSpPr>
          <p:cNvPr id="608" name="Google Shape;608;p166"/>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salida de ES6 marcó un antes y un después en la historia del lenguaje, ya que a partir de éste se lo comenzó a considerar una implementación “moderna”.</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6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Javascript y ES7</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68"/>
          <p:cNvSpPr txBox="1"/>
          <p:nvPr/>
        </p:nvSpPr>
        <p:spPr>
          <a:xfrm>
            <a:off x="549525" y="782825"/>
            <a:ext cx="5712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hay de nuevo?</a:t>
            </a:r>
            <a:endParaRPr b="1" i="0" sz="4000" u="none" cap="none" strike="noStrike">
              <a:solidFill>
                <a:schemeClr val="dk1"/>
              </a:solidFill>
              <a:latin typeface="DM Sans"/>
              <a:ea typeface="DM Sans"/>
              <a:cs typeface="DM Sans"/>
              <a:sym typeface="DM Sans"/>
            </a:endParaRPr>
          </a:p>
        </p:txBody>
      </p:sp>
      <p:pic>
        <p:nvPicPr>
          <p:cNvPr id="619" name="Google Shape;619;p16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20" name="Google Shape;620;p168"/>
          <p:cNvSpPr txBox="1"/>
          <p:nvPr/>
        </p:nvSpPr>
        <p:spPr>
          <a:xfrm>
            <a:off x="601050" y="1885800"/>
            <a:ext cx="41097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 introduce el operador </a:t>
            </a:r>
            <a:r>
              <a:rPr b="1" lang="es" sz="1350">
                <a:latin typeface="DM Sans"/>
                <a:ea typeface="DM Sans"/>
                <a:cs typeface="DM Sans"/>
                <a:sym typeface="DM Sans"/>
              </a:rPr>
              <a:t>exponencial **</a:t>
            </a:r>
            <a:r>
              <a:rPr lang="es" sz="1350">
                <a:latin typeface="DM Sans"/>
                <a:ea typeface="DM Sans"/>
                <a:cs typeface="DM Sans"/>
                <a:sym typeface="DM Sans"/>
              </a:rPr>
              <a:t>, independizándose poco a poco de la librería Math.</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Manejo de </a:t>
            </a:r>
            <a:r>
              <a:rPr b="1" lang="es" sz="1350">
                <a:latin typeface="DM Sans"/>
                <a:ea typeface="DM Sans"/>
                <a:cs typeface="DM Sans"/>
                <a:sym typeface="DM Sans"/>
              </a:rPr>
              <a:t>array includes. </a:t>
            </a:r>
            <a:r>
              <a:rPr lang="es" sz="1350">
                <a:latin typeface="DM Sans"/>
                <a:ea typeface="DM Sans"/>
                <a:cs typeface="DM Sans"/>
                <a:sym typeface="DM Sans"/>
              </a:rPr>
              <a:t>Éste nos permitirá saber si algún elemento existe dentro del arreglo.</a:t>
            </a:r>
            <a:endParaRPr sz="1350">
              <a:latin typeface="DM Sans"/>
              <a:ea typeface="DM Sans"/>
              <a:cs typeface="DM Sans"/>
              <a:sym typeface="DM Sans"/>
            </a:endParaRPr>
          </a:p>
        </p:txBody>
      </p:sp>
      <p:pic>
        <p:nvPicPr>
          <p:cNvPr id="621" name="Google Shape;621;p168"/>
          <p:cNvPicPr preferRelativeResize="0"/>
          <p:nvPr/>
        </p:nvPicPr>
        <p:blipFill>
          <a:blip r:embed="rId4">
            <a:alphaModFix/>
          </a:blip>
          <a:stretch>
            <a:fillRect/>
          </a:stretch>
        </p:blipFill>
        <p:spPr>
          <a:xfrm>
            <a:off x="5096175" y="2150988"/>
            <a:ext cx="3475172" cy="16300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6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627" name="Google Shape;627;p169"/>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Utilización del operador exponencial y manejo de array con includes.</a:t>
            </a:r>
            <a:endParaRPr b="1" i="0" sz="2500" u="none" cap="none" strike="noStrike">
              <a:solidFill>
                <a:srgbClr val="B7B7B7"/>
              </a:solidFill>
              <a:latin typeface="Helvetica Neue"/>
              <a:ea typeface="Helvetica Neue"/>
              <a:cs typeface="Helvetica Neue"/>
              <a:sym typeface="Helvetica Neue"/>
            </a:endParaRPr>
          </a:p>
        </p:txBody>
      </p:sp>
      <p:grpSp>
        <p:nvGrpSpPr>
          <p:cNvPr id="628" name="Google Shape;628;p169"/>
          <p:cNvGrpSpPr/>
          <p:nvPr/>
        </p:nvGrpSpPr>
        <p:grpSpPr>
          <a:xfrm>
            <a:off x="473351" y="619523"/>
            <a:ext cx="738900" cy="738900"/>
            <a:chOff x="473351" y="619523"/>
            <a:chExt cx="738900" cy="738900"/>
          </a:xfrm>
        </p:grpSpPr>
        <p:sp>
          <p:nvSpPr>
            <p:cNvPr id="629" name="Google Shape;629;p1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0" name="Google Shape;630;p16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70"/>
          <p:cNvSpPr txBox="1"/>
          <p:nvPr/>
        </p:nvSpPr>
        <p:spPr>
          <a:xfrm>
            <a:off x="270475" y="345975"/>
            <a:ext cx="85983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 uso de ** y  Array.includes</a:t>
            </a:r>
            <a:endParaRPr b="1" sz="3500">
              <a:solidFill>
                <a:schemeClr val="lt1"/>
              </a:solidFill>
              <a:latin typeface="DM Sans"/>
              <a:ea typeface="DM Sans"/>
              <a:cs typeface="DM Sans"/>
              <a:sym typeface="DM Sans"/>
            </a:endParaRPr>
          </a:p>
        </p:txBody>
      </p:sp>
      <p:pic>
        <p:nvPicPr>
          <p:cNvPr id="636" name="Google Shape;636;p170"/>
          <p:cNvPicPr preferRelativeResize="0"/>
          <p:nvPr/>
        </p:nvPicPr>
        <p:blipFill>
          <a:blip r:embed="rId3">
            <a:alphaModFix/>
          </a:blip>
          <a:stretch>
            <a:fillRect/>
          </a:stretch>
        </p:blipFill>
        <p:spPr>
          <a:xfrm>
            <a:off x="422275" y="1014500"/>
            <a:ext cx="8374701" cy="3369774"/>
          </a:xfrm>
          <a:prstGeom prst="rect">
            <a:avLst/>
          </a:prstGeom>
          <a:noFill/>
          <a:ln>
            <a:noFill/>
          </a:ln>
        </p:spPr>
      </p:pic>
      <p:sp>
        <p:nvSpPr>
          <p:cNvPr id="637" name="Google Shape;637;p170"/>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7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Javascript y ES8</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72"/>
          <p:cNvSpPr txBox="1"/>
          <p:nvPr/>
        </p:nvSpPr>
        <p:spPr>
          <a:xfrm>
            <a:off x="549525" y="782825"/>
            <a:ext cx="5712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hay de nuevo?</a:t>
            </a:r>
            <a:endParaRPr b="1" i="0" sz="4000" u="none" cap="none" strike="noStrike">
              <a:solidFill>
                <a:schemeClr val="dk1"/>
              </a:solidFill>
              <a:latin typeface="DM Sans"/>
              <a:ea typeface="DM Sans"/>
              <a:cs typeface="DM Sans"/>
              <a:sym typeface="DM Sans"/>
            </a:endParaRPr>
          </a:p>
        </p:txBody>
      </p:sp>
      <p:pic>
        <p:nvPicPr>
          <p:cNvPr id="648" name="Google Shape;648;p17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49" name="Google Shape;649;p172"/>
          <p:cNvSpPr txBox="1"/>
          <p:nvPr/>
        </p:nvSpPr>
        <p:spPr>
          <a:xfrm>
            <a:off x="601050" y="188578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Async await para mejor control asíncrono, sobre este ahondaremos más en futuras clases.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Object.entries, Object.values, Object.keys para un mejor control interno sobre las propiedades de un objeto.</a:t>
            </a:r>
            <a:endParaRPr sz="1350">
              <a:latin typeface="DM Sans"/>
              <a:ea typeface="DM Sans"/>
              <a:cs typeface="DM Sans"/>
              <a:sym typeface="DM Sans"/>
            </a:endParaRPr>
          </a:p>
        </p:txBody>
      </p:sp>
      <p:pic>
        <p:nvPicPr>
          <p:cNvPr id="650" name="Google Shape;650;p172"/>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7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656" name="Google Shape;656;p173"/>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Utilización de operadores nullish</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Utilización de variables privadas</a:t>
            </a:r>
            <a:endParaRPr sz="2500">
              <a:solidFill>
                <a:srgbClr val="B7B7B7"/>
              </a:solidFill>
              <a:latin typeface="DM Sans"/>
              <a:ea typeface="DM Sans"/>
              <a:cs typeface="DM Sans"/>
              <a:sym typeface="DM Sans"/>
            </a:endParaRPr>
          </a:p>
        </p:txBody>
      </p:sp>
      <p:grpSp>
        <p:nvGrpSpPr>
          <p:cNvPr id="657" name="Google Shape;657;p173"/>
          <p:cNvGrpSpPr/>
          <p:nvPr/>
        </p:nvGrpSpPr>
        <p:grpSpPr>
          <a:xfrm>
            <a:off x="473351" y="619523"/>
            <a:ext cx="738900" cy="738900"/>
            <a:chOff x="473351" y="619523"/>
            <a:chExt cx="738900" cy="738900"/>
          </a:xfrm>
        </p:grpSpPr>
        <p:sp>
          <p:nvSpPr>
            <p:cNvPr id="658" name="Google Shape;658;p17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74"/>
          <p:cNvSpPr txBox="1"/>
          <p:nvPr/>
        </p:nvSpPr>
        <p:spPr>
          <a:xfrm>
            <a:off x="270475" y="193575"/>
            <a:ext cx="85983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 </a:t>
            </a:r>
            <a:r>
              <a:rPr b="1" lang="es" sz="3500">
                <a:solidFill>
                  <a:schemeClr val="lt1"/>
                </a:solidFill>
                <a:latin typeface="DM Sans"/>
                <a:ea typeface="DM Sans"/>
                <a:cs typeface="DM Sans"/>
                <a:sym typeface="DM Sans"/>
              </a:rPr>
              <a:t>uso de Object.entries, Object.keys, Object.values</a:t>
            </a:r>
            <a:endParaRPr b="1" sz="3500">
              <a:solidFill>
                <a:schemeClr val="lt1"/>
              </a:solidFill>
              <a:latin typeface="DM Sans"/>
              <a:ea typeface="DM Sans"/>
              <a:cs typeface="DM Sans"/>
              <a:sym typeface="DM Sans"/>
            </a:endParaRPr>
          </a:p>
        </p:txBody>
      </p:sp>
      <p:sp>
        <p:nvSpPr>
          <p:cNvPr id="665" name="Google Shape;665;p174"/>
          <p:cNvSpPr txBox="1"/>
          <p:nvPr/>
        </p:nvSpPr>
        <p:spPr>
          <a:xfrm>
            <a:off x="422275" y="4141450"/>
            <a:ext cx="86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rPr>
              <a:t>EJEMPLO DE USO DE SPREAD OPERATOR Y REST OPERATOR</a:t>
            </a:r>
            <a:endParaRPr>
              <a:solidFill>
                <a:schemeClr val="lt1"/>
              </a:solidFill>
            </a:endParaRPr>
          </a:p>
        </p:txBody>
      </p:sp>
      <p:sp>
        <p:nvSpPr>
          <p:cNvPr id="666" name="Google Shape;666;p174"/>
          <p:cNvSpPr txBox="1"/>
          <p:nvPr/>
        </p:nvSpPr>
        <p:spPr>
          <a:xfrm>
            <a:off x="170450" y="4696650"/>
            <a:ext cx="7778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100">
                <a:solidFill>
                  <a:srgbClr val="999999"/>
                </a:solidFill>
                <a:latin typeface="DM Sans"/>
                <a:ea typeface="DM Sans"/>
                <a:cs typeface="DM Sans"/>
                <a:sym typeface="DM Sans"/>
              </a:rPr>
              <a:t>Nota: reduce es un método complejo al momento de utilizarlo, puede aprovecharse este ejemplo para ahondar en él.</a:t>
            </a:r>
            <a:endParaRPr sz="1100">
              <a:solidFill>
                <a:srgbClr val="999999"/>
              </a:solidFill>
              <a:latin typeface="DM Sans"/>
              <a:ea typeface="DM Sans"/>
              <a:cs typeface="DM Sans"/>
              <a:sym typeface="DM Sans"/>
            </a:endParaRPr>
          </a:p>
        </p:txBody>
      </p:sp>
      <p:pic>
        <p:nvPicPr>
          <p:cNvPr id="667" name="Google Shape;667;p174"/>
          <p:cNvPicPr preferRelativeResize="0"/>
          <p:nvPr/>
        </p:nvPicPr>
        <p:blipFill>
          <a:blip r:embed="rId3">
            <a:alphaModFix/>
          </a:blip>
          <a:stretch>
            <a:fillRect/>
          </a:stretch>
        </p:blipFill>
        <p:spPr>
          <a:xfrm>
            <a:off x="718200" y="1358551"/>
            <a:ext cx="7958199" cy="327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7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Javascript y ES9</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76"/>
          <p:cNvSpPr txBox="1"/>
          <p:nvPr/>
        </p:nvSpPr>
        <p:spPr>
          <a:xfrm>
            <a:off x="518600" y="751900"/>
            <a:ext cx="6685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podemos destacar?</a:t>
            </a:r>
            <a:endParaRPr b="1" i="0" sz="4000" u="none" cap="none" strike="noStrike">
              <a:solidFill>
                <a:schemeClr val="dk1"/>
              </a:solidFill>
              <a:latin typeface="DM Sans"/>
              <a:ea typeface="DM Sans"/>
              <a:cs typeface="DM Sans"/>
              <a:sym typeface="DM Sans"/>
            </a:endParaRPr>
          </a:p>
        </p:txBody>
      </p:sp>
      <p:pic>
        <p:nvPicPr>
          <p:cNvPr id="678" name="Google Shape;678;p17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79" name="Google Shape;679;p176"/>
          <p:cNvSpPr txBox="1"/>
          <p:nvPr/>
        </p:nvSpPr>
        <p:spPr>
          <a:xfrm>
            <a:off x="601050" y="188578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Resolvedores de promesas con .finally(), para atender una promesa, se cumpla o no se cumpla.</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Mayor control a los objetos con operadores </a:t>
            </a:r>
            <a:r>
              <a:rPr b="1" lang="es" sz="1350">
                <a:latin typeface="DM Sans"/>
                <a:ea typeface="DM Sans"/>
                <a:cs typeface="DM Sans"/>
                <a:sym typeface="DM Sans"/>
              </a:rPr>
              <a:t>rest</a:t>
            </a:r>
            <a:r>
              <a:rPr lang="es" sz="1350">
                <a:latin typeface="DM Sans"/>
                <a:ea typeface="DM Sans"/>
                <a:cs typeface="DM Sans"/>
                <a:sym typeface="DM Sans"/>
              </a:rPr>
              <a:t> y </a:t>
            </a:r>
            <a:r>
              <a:rPr b="1" lang="es" sz="1350">
                <a:latin typeface="DM Sans"/>
                <a:ea typeface="DM Sans"/>
                <a:cs typeface="DM Sans"/>
                <a:sym typeface="DM Sans"/>
              </a:rPr>
              <a:t>spread </a:t>
            </a:r>
            <a:r>
              <a:rPr lang="es" sz="1350">
                <a:latin typeface="DM Sans"/>
                <a:ea typeface="DM Sans"/>
                <a:cs typeface="DM Sans"/>
                <a:sym typeface="DM Sans"/>
              </a:rPr>
              <a:t>(aplicable también a arrays)</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b="1" sz="1350">
              <a:latin typeface="DM Sans"/>
              <a:ea typeface="DM Sans"/>
              <a:cs typeface="DM Sans"/>
              <a:sym typeface="DM Sans"/>
            </a:endParaRPr>
          </a:p>
        </p:txBody>
      </p:sp>
      <p:pic>
        <p:nvPicPr>
          <p:cNvPr id="680" name="Google Shape;680;p176"/>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7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686" name="Google Shape;686;p177"/>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Utilización básica de operador rest y operador spread en los objetos.</a:t>
            </a:r>
            <a:endParaRPr b="1" i="0" sz="2500" u="none" cap="none" strike="noStrike">
              <a:solidFill>
                <a:srgbClr val="B7B7B7"/>
              </a:solidFill>
              <a:latin typeface="Helvetica Neue"/>
              <a:ea typeface="Helvetica Neue"/>
              <a:cs typeface="Helvetica Neue"/>
              <a:sym typeface="Helvetica Neue"/>
            </a:endParaRPr>
          </a:p>
        </p:txBody>
      </p:sp>
      <p:grpSp>
        <p:nvGrpSpPr>
          <p:cNvPr id="687" name="Google Shape;687;p177"/>
          <p:cNvGrpSpPr/>
          <p:nvPr/>
        </p:nvGrpSpPr>
        <p:grpSpPr>
          <a:xfrm>
            <a:off x="473351" y="619523"/>
            <a:ext cx="738900" cy="738900"/>
            <a:chOff x="473351" y="619523"/>
            <a:chExt cx="738900" cy="738900"/>
          </a:xfrm>
        </p:grpSpPr>
        <p:sp>
          <p:nvSpPr>
            <p:cNvPr id="688" name="Google Shape;688;p17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9" name="Google Shape;689;p17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78"/>
          <p:cNvSpPr txBox="1"/>
          <p:nvPr/>
        </p:nvSpPr>
        <p:spPr>
          <a:xfrm>
            <a:off x="270475" y="193575"/>
            <a:ext cx="85983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 uso de spread operator y rest operator</a:t>
            </a:r>
            <a:endParaRPr b="1" sz="3500">
              <a:solidFill>
                <a:schemeClr val="lt1"/>
              </a:solidFill>
              <a:latin typeface="DM Sans"/>
              <a:ea typeface="DM Sans"/>
              <a:cs typeface="DM Sans"/>
              <a:sym typeface="DM Sans"/>
            </a:endParaRPr>
          </a:p>
        </p:txBody>
      </p:sp>
      <p:sp>
        <p:nvSpPr>
          <p:cNvPr id="695" name="Google Shape;695;p178"/>
          <p:cNvSpPr txBox="1"/>
          <p:nvPr/>
        </p:nvSpPr>
        <p:spPr>
          <a:xfrm>
            <a:off x="422275" y="4141450"/>
            <a:ext cx="86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696" name="Google Shape;696;p178"/>
          <p:cNvPicPr preferRelativeResize="0"/>
          <p:nvPr/>
        </p:nvPicPr>
        <p:blipFill>
          <a:blip r:embed="rId3">
            <a:alphaModFix/>
          </a:blip>
          <a:stretch>
            <a:fillRect/>
          </a:stretch>
        </p:blipFill>
        <p:spPr>
          <a:xfrm>
            <a:off x="1400870" y="1241575"/>
            <a:ext cx="6337516" cy="3455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Utilización ES6-ES9</a:t>
            </a:r>
            <a:endParaRPr b="1" i="0" sz="4000" u="none" cap="none" strike="noStrik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15-20 min</a:t>
            </a:r>
            <a:endParaRPr b="1" i="0" sz="2000" u="none" cap="none" strike="noStrik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Utilización ES6-ES9</a:t>
            </a:r>
            <a:endParaRPr b="1" i="0" sz="4000" u="none" cap="none" strike="noStrik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b="1" lang="es" sz="1350">
                <a:latin typeface="DM Sans"/>
                <a:ea typeface="DM Sans"/>
                <a:cs typeface="DM Sans"/>
                <a:sym typeface="DM Sans"/>
              </a:rPr>
              <a:t>Object.keys</a:t>
            </a:r>
            <a:r>
              <a:rPr lang="es" sz="1350">
                <a:latin typeface="DM Sans"/>
                <a:ea typeface="DM Sans"/>
                <a:cs typeface="DM Sans"/>
                <a:sym typeface="DM Sans"/>
              </a:rPr>
              <a:t> y </a:t>
            </a:r>
            <a:r>
              <a:rPr b="1" lang="es" sz="1350">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b="1" lang="es" sz="1350">
                <a:latin typeface="DM Sans"/>
                <a:ea typeface="DM Sans"/>
                <a:cs typeface="DM Sans"/>
                <a:sym typeface="DM Sans"/>
              </a:rPr>
              <a:t>Object.values)</a:t>
            </a:r>
            <a:endParaRPr b="1" sz="1350">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300"/>
              <a:buFont typeface="Arial"/>
              <a:buNone/>
            </a:pPr>
            <a:r>
              <a:rPr b="0" i="0" lang="es" sz="1300" u="none" cap="none" strike="noStrike">
                <a:solidFill>
                  <a:srgbClr val="569CD6"/>
                </a:solidFill>
                <a:highlight>
                  <a:srgbClr val="1E1E1E"/>
                </a:highlight>
                <a:latin typeface="Courier New"/>
                <a:ea typeface="Courier New"/>
                <a:cs typeface="Courier New"/>
                <a:sym typeface="Courier New"/>
              </a:rPr>
              <a:t>const</a:t>
            </a:r>
            <a:r>
              <a:rPr b="0" i="0" lang="es" sz="1300" u="none" cap="none" strike="noStrik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8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28" name="Google Shape;728;p18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grpSp>
        <p:nvGrpSpPr>
          <p:cNvPr id="733" name="Google Shape;733;p183"/>
          <p:cNvGrpSpPr/>
          <p:nvPr/>
        </p:nvGrpSpPr>
        <p:grpSpPr>
          <a:xfrm>
            <a:off x="473371" y="619433"/>
            <a:ext cx="738905" cy="738905"/>
            <a:chOff x="575612" y="1950748"/>
            <a:chExt cx="431100" cy="431100"/>
          </a:xfrm>
        </p:grpSpPr>
        <p:sp>
          <p:nvSpPr>
            <p:cNvPr id="734" name="Google Shape;734;p18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83"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736" name="Google Shape;736;p18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737" name="Google Shape;737;p183"/>
          <p:cNvSpPr txBox="1"/>
          <p:nvPr/>
        </p:nvSpPr>
        <p:spPr>
          <a:xfrm>
            <a:off x="473350" y="1626100"/>
            <a:ext cx="77199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Hemos notado muchas cosas que se han implementado a lo largo de ECMAScript.</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¿Es obligatorio aprender cada nueva implementación para mantenerse en el mundo laboral? </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¿El uso de una nueva implementación implica el reemplazo de lo viejo?</a:t>
            </a:r>
            <a:endParaRPr sz="2500">
              <a:solidFill>
                <a:srgbClr val="B7B7B7"/>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84"/>
          <p:cNvSpPr txBox="1"/>
          <p:nvPr/>
        </p:nvSpPr>
        <p:spPr>
          <a:xfrm>
            <a:off x="1461288"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Nuevas implementaciones con </a:t>
            </a:r>
            <a:r>
              <a:rPr b="1" lang="es" sz="4000">
                <a:solidFill>
                  <a:schemeClr val="accent4"/>
                </a:solidFill>
                <a:latin typeface="DM Sans"/>
                <a:ea typeface="DM Sans"/>
                <a:cs typeface="DM Sans"/>
                <a:sym typeface="DM Sans"/>
              </a:rPr>
              <a:t>ECMAScript 10 y 11</a:t>
            </a:r>
            <a:endParaRPr b="1" i="0" sz="4000" u="none" cap="none" strike="noStrike">
              <a:solidFill>
                <a:schemeClr val="accent4"/>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158"/>
          <p:cNvSpPr txBox="1"/>
          <p:nvPr/>
        </p:nvSpPr>
        <p:spPr>
          <a:xfrm>
            <a:off x="1461300" y="1942063"/>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Nuevas funcionaalidades de los lenguajes ECMAScrip</a:t>
            </a:r>
            <a:endParaRPr b="1" i="0" sz="4000" u="none" cap="none" strike="noStrike">
              <a:solidFill>
                <a:srgbClr val="EAFF6A"/>
              </a:solidFill>
              <a:latin typeface="DM Sans"/>
              <a:ea typeface="DM Sans"/>
              <a:cs typeface="DM Sans"/>
              <a:sym typeface="DM Sans"/>
            </a:endParaRPr>
          </a:p>
        </p:txBody>
      </p:sp>
      <p:sp>
        <p:nvSpPr>
          <p:cNvPr id="501" name="Google Shape;501;p158"/>
          <p:cNvSpPr txBox="1"/>
          <p:nvPr/>
        </p:nvSpPr>
        <p:spPr>
          <a:xfrm>
            <a:off x="1461300" y="135433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2</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8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considerar aquí?</a:t>
            </a:r>
            <a:endParaRPr b="1" sz="4000">
              <a:solidFill>
                <a:schemeClr val="dk1"/>
              </a:solidFill>
              <a:latin typeface="DM Sans"/>
              <a:ea typeface="DM Sans"/>
              <a:cs typeface="DM Sans"/>
              <a:sym typeface="DM Sans"/>
            </a:endParaRPr>
          </a:p>
        </p:txBody>
      </p:sp>
      <p:sp>
        <p:nvSpPr>
          <p:cNvPr id="748" name="Google Shape;748;p185"/>
          <p:cNvSpPr txBox="1"/>
          <p:nvPr/>
        </p:nvSpPr>
        <p:spPr>
          <a:xfrm>
            <a:off x="457725" y="25164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A partir de estas implementaciones, tenemos que hacer una aclaración importante. Muchos de los cambios en estas versiones están estrechamente ligados con otros conceptos que irás aprendiendo a lo largo del curso. Por lo tanto, sólo se hará énfasis en los elementos con los que podemos trabajar a esta altura del curso.</a:t>
            </a:r>
            <a:endParaRPr sz="1350">
              <a:latin typeface="DM Sans"/>
              <a:ea typeface="DM Sans"/>
              <a:cs typeface="DM Sans"/>
              <a:sym typeface="DM Sans"/>
            </a:endParaRPr>
          </a:p>
        </p:txBody>
      </p:sp>
      <p:pic>
        <p:nvPicPr>
          <p:cNvPr id="749" name="Google Shape;749;p185"/>
          <p:cNvPicPr preferRelativeResize="0"/>
          <p:nvPr/>
        </p:nvPicPr>
        <p:blipFill rotWithShape="1">
          <a:blip r:embed="rId3">
            <a:alphaModFix/>
          </a:blip>
          <a:srcRect b="4410" l="2185" r="1530" t="2340"/>
          <a:stretch/>
        </p:blipFill>
        <p:spPr>
          <a:xfrm>
            <a:off x="5453175" y="2364050"/>
            <a:ext cx="3328975" cy="1234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Javascript y ES10</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87"/>
          <p:cNvSpPr txBox="1"/>
          <p:nvPr/>
        </p:nvSpPr>
        <p:spPr>
          <a:xfrm>
            <a:off x="518600" y="751900"/>
            <a:ext cx="6685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podemos destacar?</a:t>
            </a:r>
            <a:endParaRPr b="1" i="0" sz="4000" u="none" cap="none" strike="noStrike">
              <a:solidFill>
                <a:schemeClr val="dk1"/>
              </a:solidFill>
              <a:latin typeface="DM Sans"/>
              <a:ea typeface="DM Sans"/>
              <a:cs typeface="DM Sans"/>
              <a:sym typeface="DM Sans"/>
            </a:endParaRPr>
          </a:p>
        </p:txBody>
      </p:sp>
      <p:pic>
        <p:nvPicPr>
          <p:cNvPr id="760" name="Google Shape;760;p18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61" name="Google Shape;761;p187"/>
          <p:cNvSpPr txBox="1"/>
          <p:nvPr/>
        </p:nvSpPr>
        <p:spPr>
          <a:xfrm>
            <a:off x="601050" y="1885788"/>
            <a:ext cx="498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String.trim(): Remueve los espacios innecesarios en una cadena. Sirve para validar cadenas enviadas vacías o eliminar los espacios iniciales y finales.</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Array.flat():Remueve anidaciones internas en arrays para dejar un arreglo plano.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Dynamic import: Permite importar </a:t>
            </a:r>
            <a:r>
              <a:rPr b="1" lang="es" sz="1350">
                <a:latin typeface="DM Sans"/>
                <a:ea typeface="DM Sans"/>
                <a:cs typeface="DM Sans"/>
                <a:sym typeface="DM Sans"/>
              </a:rPr>
              <a:t>sólo los módulos necesarios</a:t>
            </a:r>
            <a:r>
              <a:rPr lang="es" sz="1350">
                <a:latin typeface="DM Sans"/>
                <a:ea typeface="DM Sans"/>
                <a:cs typeface="DM Sans"/>
                <a:sym typeface="DM Sans"/>
              </a:rPr>
              <a:t>, ahorrando espacio y memoria.</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b="1" sz="1350">
              <a:latin typeface="DM Sans"/>
              <a:ea typeface="DM Sans"/>
              <a:cs typeface="DM Sans"/>
              <a:sym typeface="DM Sans"/>
            </a:endParaRPr>
          </a:p>
        </p:txBody>
      </p:sp>
      <p:pic>
        <p:nvPicPr>
          <p:cNvPr id="762" name="Google Shape;762;p187"/>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Dynamic import</a:t>
            </a:r>
            <a:endParaRPr b="1" i="0" sz="4000" u="none" cap="none" strike="noStrike">
              <a:solidFill>
                <a:schemeClr val="dk1"/>
              </a:solidFill>
              <a:latin typeface="DM Sans"/>
              <a:ea typeface="DM Sans"/>
              <a:cs typeface="DM Sans"/>
              <a:sym typeface="DM Sans"/>
            </a:endParaRPr>
          </a:p>
        </p:txBody>
      </p:sp>
      <p:sp>
        <p:nvSpPr>
          <p:cNvPr id="768" name="Google Shape;768;p188"/>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Uno de los problemas principales de los imports tradicionales, es que terminamos importando TODOS LOS MÓDULOS, aun cuando no estamos utilizando todos al mismo tiempo.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dynamic import, esto cambia.</a:t>
            </a:r>
            <a:endParaRPr sz="1350">
              <a:latin typeface="DM Sans"/>
              <a:ea typeface="DM Sans"/>
              <a:cs typeface="DM Sans"/>
              <a:sym typeface="DM Sans"/>
            </a:endParaRPr>
          </a:p>
        </p:txBody>
      </p:sp>
      <p:sp>
        <p:nvSpPr>
          <p:cNvPr id="769" name="Google Shape;769;p188"/>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Dynamic import permite importar </a:t>
            </a:r>
            <a:r>
              <a:rPr b="1" lang="es" sz="1350">
                <a:latin typeface="DM Sans"/>
                <a:ea typeface="DM Sans"/>
                <a:cs typeface="DM Sans"/>
                <a:sym typeface="DM Sans"/>
              </a:rPr>
              <a:t>sólo los módulos</a:t>
            </a:r>
            <a:r>
              <a:rPr lang="es" sz="1350">
                <a:latin typeface="DM Sans"/>
                <a:ea typeface="DM Sans"/>
                <a:cs typeface="DM Sans"/>
                <a:sym typeface="DM Sans"/>
              </a:rPr>
              <a:t> que necesito según una situación particular, lo cual permite optimizar la utilización de recursos, al pedir a la computadora sólo lo que estaré utilizando.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 utilizado principalmente en códigos que utilizan el patrón de diseño Factory (se </a:t>
            </a:r>
            <a:r>
              <a:rPr lang="es" sz="1350">
                <a:latin typeface="DM Sans"/>
                <a:ea typeface="DM Sans"/>
                <a:cs typeface="DM Sans"/>
                <a:sym typeface="DM Sans"/>
              </a:rPr>
              <a:t>abordará</a:t>
            </a:r>
            <a:r>
              <a:rPr lang="es" sz="1350">
                <a:latin typeface="DM Sans"/>
                <a:ea typeface="DM Sans"/>
                <a:cs typeface="DM Sans"/>
                <a:sym typeface="DM Sans"/>
              </a:rPr>
              <a:t> más adelante).</a:t>
            </a:r>
            <a:endParaRPr sz="135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189"/>
          <p:cNvPicPr preferRelativeResize="0"/>
          <p:nvPr/>
        </p:nvPicPr>
        <p:blipFill>
          <a:blip r:embed="rId3">
            <a:alphaModFix/>
          </a:blip>
          <a:stretch>
            <a:fillRect/>
          </a:stretch>
        </p:blipFill>
        <p:spPr>
          <a:xfrm>
            <a:off x="507750" y="231500"/>
            <a:ext cx="7806249" cy="4388874"/>
          </a:xfrm>
          <a:prstGeom prst="rect">
            <a:avLst/>
          </a:prstGeom>
          <a:noFill/>
          <a:ln>
            <a:noFill/>
          </a:ln>
        </p:spPr>
      </p:pic>
      <p:sp>
        <p:nvSpPr>
          <p:cNvPr id="775" name="Google Shape;775;p189"/>
          <p:cNvSpPr txBox="1"/>
          <p:nvPr/>
        </p:nvSpPr>
        <p:spPr>
          <a:xfrm>
            <a:off x="2523506" y="3629689"/>
            <a:ext cx="3774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000">
                <a:solidFill>
                  <a:schemeClr val="accent6"/>
                </a:solidFill>
                <a:latin typeface="DM Sans"/>
                <a:ea typeface="DM Sans"/>
                <a:cs typeface="DM Sans"/>
                <a:sym typeface="DM Sans"/>
              </a:rPr>
              <a:t>¡Así se ve un dynamic import!</a:t>
            </a:r>
            <a:endParaRPr b="1" sz="2000">
              <a:solidFill>
                <a:schemeClr val="accent6"/>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9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781" name="Google Shape;781;p190"/>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Helvetica Neue"/>
              <a:buChar char="✓"/>
            </a:pPr>
            <a:r>
              <a:rPr lang="es" sz="2500">
                <a:solidFill>
                  <a:srgbClr val="B7B7B7"/>
                </a:solidFill>
                <a:latin typeface="DM Sans"/>
                <a:ea typeface="DM Sans"/>
                <a:cs typeface="DM Sans"/>
                <a:sym typeface="DM Sans"/>
              </a:rPr>
              <a:t>Validación de cadena con trim</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Aplanado de Array con múltiple anidación</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782" name="Google Shape;782;p190"/>
          <p:cNvGrpSpPr/>
          <p:nvPr/>
        </p:nvGrpSpPr>
        <p:grpSpPr>
          <a:xfrm>
            <a:off x="473351" y="619523"/>
            <a:ext cx="738900" cy="738900"/>
            <a:chOff x="473351" y="619523"/>
            <a:chExt cx="738900" cy="738900"/>
          </a:xfrm>
        </p:grpSpPr>
        <p:sp>
          <p:nvSpPr>
            <p:cNvPr id="783" name="Google Shape;783;p19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4" name="Google Shape;784;p19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91"/>
          <p:cNvSpPr txBox="1"/>
          <p:nvPr/>
        </p:nvSpPr>
        <p:spPr>
          <a:xfrm>
            <a:off x="270475" y="193575"/>
            <a:ext cx="85983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 uso de los métodos trim y flat</a:t>
            </a:r>
            <a:endParaRPr b="1" sz="3500">
              <a:solidFill>
                <a:schemeClr val="lt1"/>
              </a:solidFill>
              <a:latin typeface="DM Sans"/>
              <a:ea typeface="DM Sans"/>
              <a:cs typeface="DM Sans"/>
              <a:sym typeface="DM Sans"/>
            </a:endParaRPr>
          </a:p>
        </p:txBody>
      </p:sp>
      <p:sp>
        <p:nvSpPr>
          <p:cNvPr id="790" name="Google Shape;790;p191"/>
          <p:cNvSpPr txBox="1"/>
          <p:nvPr/>
        </p:nvSpPr>
        <p:spPr>
          <a:xfrm>
            <a:off x="422275" y="4141450"/>
            <a:ext cx="86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791" name="Google Shape;791;p191"/>
          <p:cNvPicPr preferRelativeResize="0"/>
          <p:nvPr/>
        </p:nvPicPr>
        <p:blipFill>
          <a:blip r:embed="rId3">
            <a:alphaModFix/>
          </a:blip>
          <a:stretch>
            <a:fillRect/>
          </a:stretch>
        </p:blipFill>
        <p:spPr>
          <a:xfrm>
            <a:off x="720734" y="1347975"/>
            <a:ext cx="8020280" cy="3249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92"/>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Javascript y ES11</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93"/>
          <p:cNvSpPr txBox="1"/>
          <p:nvPr/>
        </p:nvSpPr>
        <p:spPr>
          <a:xfrm>
            <a:off x="518600" y="751900"/>
            <a:ext cx="6685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podemos destacar?</a:t>
            </a:r>
            <a:endParaRPr b="1" i="0" sz="4000" u="none" cap="none" strike="noStrike">
              <a:solidFill>
                <a:schemeClr val="dk1"/>
              </a:solidFill>
              <a:latin typeface="DM Sans"/>
              <a:ea typeface="DM Sans"/>
              <a:cs typeface="DM Sans"/>
              <a:sym typeface="DM Sans"/>
            </a:endParaRPr>
          </a:p>
        </p:txBody>
      </p:sp>
      <p:pic>
        <p:nvPicPr>
          <p:cNvPr id="802" name="Google Shape;802;p19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03" name="Google Shape;803;p193"/>
          <p:cNvSpPr txBox="1"/>
          <p:nvPr/>
        </p:nvSpPr>
        <p:spPr>
          <a:xfrm>
            <a:off x="601050" y="1885788"/>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Operador nullish. Sirve para poder colocar un valor por default a variables que podrían ser nulas o indefinidas, a diferencia del operador ||, éstas filtran “falseys”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Variables privadas dentro de las clases, esto permite que algunas variables no sean accesibles desde el entorno de instancia de una clase y sólo sea utilizada de manera interna.</a:t>
            </a:r>
            <a:endParaRPr b="1" sz="1350">
              <a:latin typeface="DM Sans"/>
              <a:ea typeface="DM Sans"/>
              <a:cs typeface="DM Sans"/>
              <a:sym typeface="DM Sans"/>
            </a:endParaRPr>
          </a:p>
        </p:txBody>
      </p:sp>
      <p:pic>
        <p:nvPicPr>
          <p:cNvPr id="804" name="Google Shape;804;p193"/>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9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810" name="Google Shape;810;p194"/>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Explicación de asignación de variable a partir de un nullish, para entender su diferencia con el operador OR ||</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Explicación de una variable privada en una clase.</a:t>
            </a:r>
            <a:endParaRPr sz="2500">
              <a:solidFill>
                <a:srgbClr val="B7B7B7"/>
              </a:solidFill>
              <a:latin typeface="DM Sans"/>
              <a:ea typeface="DM Sans"/>
              <a:cs typeface="DM Sans"/>
              <a:sym typeface="DM Sans"/>
            </a:endParaRPr>
          </a:p>
        </p:txBody>
      </p:sp>
      <p:grpSp>
        <p:nvGrpSpPr>
          <p:cNvPr id="811" name="Google Shape;811;p194"/>
          <p:cNvGrpSpPr/>
          <p:nvPr/>
        </p:nvGrpSpPr>
        <p:grpSpPr>
          <a:xfrm>
            <a:off x="432101" y="654173"/>
            <a:ext cx="738900" cy="738900"/>
            <a:chOff x="473351" y="619523"/>
            <a:chExt cx="738900" cy="738900"/>
          </a:xfrm>
        </p:grpSpPr>
        <p:sp>
          <p:nvSpPr>
            <p:cNvPr id="812" name="Google Shape;812;p19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3" name="Google Shape;813;p19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159"/>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507" name="Google Shape;507;p159"/>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508" name="Google Shape;508;p159"/>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509" name="Google Shape;509;p15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510" name="Google Shape;510;p159"/>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1</a:t>
            </a:r>
            <a:endParaRPr i="0" sz="1600" u="none" cap="none" strike="noStrike">
              <a:solidFill>
                <a:srgbClr val="999999"/>
              </a:solidFill>
              <a:latin typeface="DM Sans"/>
              <a:ea typeface="DM Sans"/>
              <a:cs typeface="DM Sans"/>
              <a:sym typeface="DM Sans"/>
            </a:endParaRPr>
          </a:p>
        </p:txBody>
      </p:sp>
      <p:cxnSp>
        <p:nvCxnSpPr>
          <p:cNvPr id="511" name="Google Shape;511;p159"/>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512" name="Google Shape;512;p159"/>
          <p:cNvSpPr txBox="1"/>
          <p:nvPr/>
        </p:nvSpPr>
        <p:spPr>
          <a:xfrm>
            <a:off x="1439388" y="18692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Principios básicos de JavaScript</a:t>
            </a:r>
            <a:endParaRPr b="1" i="0" sz="1500" u="none" cap="none" strike="noStrike">
              <a:solidFill>
                <a:srgbClr val="999999"/>
              </a:solidFill>
              <a:latin typeface="DM Sans"/>
              <a:ea typeface="DM Sans"/>
              <a:cs typeface="DM Sans"/>
              <a:sym typeface="DM Sans"/>
            </a:endParaRPr>
          </a:p>
        </p:txBody>
      </p:sp>
      <p:sp>
        <p:nvSpPr>
          <p:cNvPr id="513" name="Google Shape;513;p159"/>
          <p:cNvSpPr txBox="1"/>
          <p:nvPr/>
        </p:nvSpPr>
        <p:spPr>
          <a:xfrm>
            <a:off x="3697763" y="15361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02</a:t>
            </a:r>
            <a:endParaRPr b="1" i="0" sz="1600" u="none" cap="none" strike="noStrike">
              <a:solidFill>
                <a:srgbClr val="FFFFFF"/>
              </a:solidFill>
              <a:latin typeface="DM Sans"/>
              <a:ea typeface="DM Sans"/>
              <a:cs typeface="DM Sans"/>
              <a:sym typeface="DM Sans"/>
            </a:endParaRPr>
          </a:p>
        </p:txBody>
      </p:sp>
      <p:cxnSp>
        <p:nvCxnSpPr>
          <p:cNvPr id="514" name="Google Shape;514;p159"/>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515" name="Google Shape;515;p159"/>
          <p:cNvSpPr txBox="1"/>
          <p:nvPr/>
        </p:nvSpPr>
        <p:spPr>
          <a:xfrm>
            <a:off x="3697763" y="18692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Funcionalidades de los lenguajes ECMAScript</a:t>
            </a:r>
            <a:endParaRPr b="1" sz="1500">
              <a:solidFill>
                <a:srgbClr val="EAFF6A"/>
              </a:solidFill>
              <a:latin typeface="DM Sans"/>
              <a:ea typeface="DM Sans"/>
              <a:cs typeface="DM Sans"/>
              <a:sym typeface="DM Sans"/>
            </a:endParaRPr>
          </a:p>
        </p:txBody>
      </p:sp>
      <p:cxnSp>
        <p:nvCxnSpPr>
          <p:cNvPr id="516" name="Google Shape;516;p159"/>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517" name="Google Shape;517;p159"/>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518" name="Google Shape;518;p159"/>
          <p:cNvSpPr txBox="1"/>
          <p:nvPr/>
        </p:nvSpPr>
        <p:spPr>
          <a:xfrm>
            <a:off x="3773351" y="2868300"/>
            <a:ext cx="17325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Nuevas funciones de ECMAScript</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a:solidFill>
                  <a:schemeClr val="lt1"/>
                </a:solidFill>
                <a:latin typeface="DM Sans"/>
                <a:ea typeface="DM Sans"/>
                <a:cs typeface="DM Sans"/>
                <a:sym typeface="DM Sans"/>
              </a:rPr>
              <a:t>Funciones más utilizadas en backend</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p:txBody>
      </p:sp>
      <p:sp>
        <p:nvSpPr>
          <p:cNvPr id="519" name="Google Shape;519;p159"/>
          <p:cNvSpPr txBox="1"/>
          <p:nvPr/>
        </p:nvSpPr>
        <p:spPr>
          <a:xfrm>
            <a:off x="1522250" y="2643050"/>
            <a:ext cx="17784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Tipos de datos y variables en Javascript</a:t>
            </a:r>
            <a:r>
              <a:rPr lang="es" sz="1200">
                <a:solidFill>
                  <a:schemeClr val="lt1"/>
                </a:solidFill>
                <a:latin typeface="DM Sans"/>
                <a:ea typeface="DM Sans"/>
                <a:cs typeface="DM Sans"/>
                <a:sym typeface="DM Sans"/>
              </a:rPr>
              <a:t> </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Javascript y ES6</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Funciones en Javascript</a:t>
            </a:r>
            <a:endParaRPr sz="1200">
              <a:solidFill>
                <a:srgbClr val="999999"/>
              </a:solidFill>
              <a:latin typeface="DM Sans"/>
              <a:ea typeface="DM Sans"/>
              <a:cs typeface="DM Sans"/>
              <a:sym typeface="DM Sans"/>
            </a:endParaRPr>
          </a:p>
        </p:txBody>
      </p:sp>
      <p:pic>
        <p:nvPicPr>
          <p:cNvPr id="520" name="Google Shape;520;p159"/>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521" name="Google Shape;521;p159"/>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03</a:t>
            </a:r>
            <a:endParaRPr sz="1200">
              <a:solidFill>
                <a:srgbClr val="999999"/>
              </a:solidFill>
              <a:latin typeface="DM Sans"/>
              <a:ea typeface="DM Sans"/>
              <a:cs typeface="DM Sans"/>
              <a:sym typeface="DM Sans"/>
            </a:endParaRPr>
          </a:p>
        </p:txBody>
      </p:sp>
      <p:cxnSp>
        <p:nvCxnSpPr>
          <p:cNvPr id="522" name="Google Shape;522;p159"/>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523" name="Google Shape;523;p159"/>
          <p:cNvSpPr txBox="1"/>
          <p:nvPr/>
        </p:nvSpPr>
        <p:spPr>
          <a:xfrm>
            <a:off x="5925513" y="17930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Programación sincrónica y asincrónica</a:t>
            </a:r>
            <a:endParaRPr b="1" i="0" sz="1500" u="none" cap="none" strike="noStrike">
              <a:solidFill>
                <a:srgbClr val="999999"/>
              </a:solidFill>
              <a:latin typeface="DM Sans"/>
              <a:ea typeface="DM Sans"/>
              <a:cs typeface="DM Sans"/>
              <a:sym typeface="DM Sans"/>
            </a:endParaRPr>
          </a:p>
        </p:txBody>
      </p:sp>
      <p:cxnSp>
        <p:nvCxnSpPr>
          <p:cNvPr id="524" name="Google Shape;524;p159"/>
          <p:cNvCxnSpPr/>
          <p:nvPr/>
        </p:nvCxnSpPr>
        <p:spPr>
          <a:xfrm>
            <a:off x="6016088" y="1832550"/>
            <a:ext cx="1778400" cy="0"/>
          </a:xfrm>
          <a:prstGeom prst="straightConnector1">
            <a:avLst/>
          </a:prstGeom>
          <a:noFill/>
          <a:ln cap="flat" cmpd="sng" w="9525">
            <a:solidFill>
              <a:srgbClr val="434343"/>
            </a:solidFill>
            <a:prstDash val="solid"/>
            <a:round/>
            <a:headEnd len="sm" w="sm" type="none"/>
            <a:tailEnd len="sm" w="sm" type="none"/>
          </a:ln>
        </p:spPr>
      </p:cxnSp>
      <p:sp>
        <p:nvSpPr>
          <p:cNvPr id="525" name="Google Shape;525;p159"/>
          <p:cNvSpPr txBox="1"/>
          <p:nvPr/>
        </p:nvSpPr>
        <p:spPr>
          <a:xfrm>
            <a:off x="6008375" y="2871650"/>
            <a:ext cx="1778400" cy="1293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Funciones en Javascript</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Callbacks</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Promesas</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Sincronismo vs. Asincronismo</a:t>
            </a:r>
            <a:endParaRPr sz="1200">
              <a:solidFill>
                <a:srgbClr val="999999"/>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95"/>
          <p:cNvSpPr txBox="1"/>
          <p:nvPr/>
        </p:nvSpPr>
        <p:spPr>
          <a:xfrm>
            <a:off x="270475" y="193575"/>
            <a:ext cx="85983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 operador nullish y variables privadas</a:t>
            </a:r>
            <a:endParaRPr b="1" sz="3500">
              <a:solidFill>
                <a:schemeClr val="lt1"/>
              </a:solidFill>
              <a:latin typeface="DM Sans"/>
              <a:ea typeface="DM Sans"/>
              <a:cs typeface="DM Sans"/>
              <a:sym typeface="DM Sans"/>
            </a:endParaRPr>
          </a:p>
        </p:txBody>
      </p:sp>
      <p:sp>
        <p:nvSpPr>
          <p:cNvPr id="819" name="Google Shape;819;p195"/>
          <p:cNvSpPr txBox="1"/>
          <p:nvPr/>
        </p:nvSpPr>
        <p:spPr>
          <a:xfrm>
            <a:off x="422275" y="4141450"/>
            <a:ext cx="86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820" name="Google Shape;820;p195"/>
          <p:cNvPicPr preferRelativeResize="0"/>
          <p:nvPr/>
        </p:nvPicPr>
        <p:blipFill>
          <a:blip r:embed="rId3">
            <a:alphaModFix/>
          </a:blip>
          <a:stretch>
            <a:fillRect/>
          </a:stretch>
        </p:blipFill>
        <p:spPr>
          <a:xfrm>
            <a:off x="1359987" y="1381300"/>
            <a:ext cx="6419276" cy="34969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9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826" name="Google Shape;826;p196"/>
          <p:cNvSpPr txBox="1"/>
          <p:nvPr/>
        </p:nvSpPr>
        <p:spPr>
          <a:xfrm>
            <a:off x="473350" y="1473700"/>
            <a:ext cx="8347500" cy="347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repasaremos </a:t>
            </a:r>
            <a:r>
              <a:rPr lang="es" sz="2200">
                <a:solidFill>
                  <a:srgbClr val="B7B7B7"/>
                </a:solidFill>
                <a:latin typeface="DM Sans"/>
                <a:ea typeface="DM Sans"/>
                <a:cs typeface="DM Sans"/>
                <a:sym typeface="DM Sans"/>
              </a:rPr>
              <a:t>algunos de los conceptos vistos en clase con una aplicación</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600">
                <a:solidFill>
                  <a:srgbClr val="B7B7B7"/>
                </a:solidFill>
                <a:latin typeface="DM Sans"/>
                <a:ea typeface="DM Sans"/>
                <a:cs typeface="DM Sans"/>
                <a:sym typeface="DM Sans"/>
              </a:rPr>
              <a:t>Tiempo estimado: </a:t>
            </a:r>
            <a:r>
              <a:rPr b="1" lang="es" sz="1600">
                <a:solidFill>
                  <a:srgbClr val="83AEFB"/>
                </a:solidFill>
                <a:latin typeface="DM Sans"/>
                <a:ea typeface="DM Sans"/>
                <a:cs typeface="DM Sans"/>
                <a:sym typeface="DM Sans"/>
              </a:rPr>
              <a:t>20</a:t>
            </a:r>
            <a:r>
              <a:rPr b="1" lang="es" sz="1600">
                <a:solidFill>
                  <a:srgbClr val="B7B7B7"/>
                </a:solidFill>
                <a:latin typeface="DM Sans"/>
                <a:ea typeface="DM Sans"/>
                <a:cs typeface="DM Sans"/>
                <a:sym typeface="DM Sans"/>
              </a:rPr>
              <a:t> </a:t>
            </a:r>
            <a:r>
              <a:rPr b="1" lang="es" sz="1600">
                <a:solidFill>
                  <a:srgbClr val="83AEFB"/>
                </a:solidFill>
                <a:latin typeface="DM Sans"/>
                <a:ea typeface="DM Sans"/>
                <a:cs typeface="DM Sans"/>
                <a:sym typeface="DM Sans"/>
              </a:rPr>
              <a:t>minutos</a:t>
            </a:r>
            <a:endParaRPr b="1" sz="1600">
              <a:solidFill>
                <a:srgbClr val="83AEFB"/>
              </a:solidFill>
              <a:latin typeface="DM Sans"/>
              <a:ea typeface="DM Sans"/>
              <a:cs typeface="DM Sans"/>
              <a:sym typeface="DM Sans"/>
            </a:endParaRPr>
          </a:p>
        </p:txBody>
      </p:sp>
      <p:grpSp>
        <p:nvGrpSpPr>
          <p:cNvPr id="827" name="Google Shape;827;p196"/>
          <p:cNvGrpSpPr/>
          <p:nvPr/>
        </p:nvGrpSpPr>
        <p:grpSpPr>
          <a:xfrm>
            <a:off x="473351" y="619523"/>
            <a:ext cx="738900" cy="738900"/>
            <a:chOff x="473351" y="619523"/>
            <a:chExt cx="738900" cy="738900"/>
          </a:xfrm>
        </p:grpSpPr>
        <p:sp>
          <p:nvSpPr>
            <p:cNvPr id="828" name="Google Shape;828;p19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9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grpSp>
        <p:nvGrpSpPr>
          <p:cNvPr id="834" name="Google Shape;834;p197"/>
          <p:cNvGrpSpPr/>
          <p:nvPr/>
        </p:nvGrpSpPr>
        <p:grpSpPr>
          <a:xfrm>
            <a:off x="457350" y="468286"/>
            <a:ext cx="431074" cy="431074"/>
            <a:chOff x="473351" y="619523"/>
            <a:chExt cx="738900" cy="738900"/>
          </a:xfrm>
        </p:grpSpPr>
        <p:sp>
          <p:nvSpPr>
            <p:cNvPr id="835" name="Google Shape;835;p19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6" name="Google Shape;836;p19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37" name="Google Shape;837;p197"/>
          <p:cNvSpPr txBox="1"/>
          <p:nvPr/>
        </p:nvSpPr>
        <p:spPr>
          <a:xfrm>
            <a:off x="394800" y="899375"/>
            <a:ext cx="85242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Registrador de tickets de eventos</a:t>
            </a:r>
            <a:endParaRPr b="1" sz="3900">
              <a:solidFill>
                <a:schemeClr val="dk1"/>
              </a:solidFill>
              <a:latin typeface="DM Sans"/>
              <a:ea typeface="DM Sans"/>
              <a:cs typeface="DM Sans"/>
              <a:sym typeface="DM Sans"/>
            </a:endParaRPr>
          </a:p>
        </p:txBody>
      </p:sp>
      <p:sp>
        <p:nvSpPr>
          <p:cNvPr id="838" name="Google Shape;838;p19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39" name="Google Shape;839;p197"/>
          <p:cNvSpPr txBox="1"/>
          <p:nvPr/>
        </p:nvSpPr>
        <p:spPr>
          <a:xfrm>
            <a:off x="394800" y="1704300"/>
            <a:ext cx="81393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 una clase que permitirá llevar una gestión completa de usuarios que deseen acceder a dichos eventos.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Definir clase TicketManager, el cual tendrá un arreglo de eventos que iniciará vacío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La clase debe contar con una variable privada “precioBaseDeGanancia”, la cual añadirá un costo adicional al precio de cada evento.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el método “getEventos” El cual mostrará los eventos guardados.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el método “agregarEvento” El cual recibirá los siguientes parámetros:</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nombre</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lugar</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precio (deberá </a:t>
            </a:r>
            <a:r>
              <a:rPr lang="es" sz="1350">
                <a:latin typeface="DM Sans"/>
                <a:ea typeface="DM Sans"/>
                <a:cs typeface="DM Sans"/>
                <a:sym typeface="DM Sans"/>
              </a:rPr>
              <a:t>agregarse</a:t>
            </a:r>
            <a:r>
              <a:rPr lang="es" sz="1350">
                <a:latin typeface="DM Sans"/>
                <a:ea typeface="DM Sans"/>
                <a:cs typeface="DM Sans"/>
                <a:sym typeface="DM Sans"/>
              </a:rPr>
              <a:t> un 0.15 del valor original)</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capacidad (50 por defecto)</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fecha (hoy por defecto)</a:t>
            </a:r>
            <a:endParaRPr sz="1350">
              <a:latin typeface="DM Sans"/>
              <a:ea typeface="DM Sans"/>
              <a:cs typeface="DM Sans"/>
              <a:sym typeface="DM Sans"/>
            </a:endParaRPr>
          </a:p>
          <a:p>
            <a:pPr indent="0" lvl="0" marL="457200" rtl="0" algn="l">
              <a:spcBef>
                <a:spcPts val="0"/>
              </a:spcBef>
              <a:spcAft>
                <a:spcPts val="0"/>
              </a:spcAft>
              <a:buNone/>
            </a:pPr>
            <a:r>
              <a:rPr lang="es" sz="1350">
                <a:latin typeface="DM Sans"/>
                <a:ea typeface="DM Sans"/>
                <a:cs typeface="DM Sans"/>
                <a:sym typeface="DM Sans"/>
              </a:rPr>
              <a:t>El método deberá crear además el campo id autoincrementable y el campo “participantes” que siempre iniciará con un arreglo vacío.</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19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845" name="Google Shape;845;p198"/>
          <p:cNvSpPr txBox="1"/>
          <p:nvPr/>
        </p:nvSpPr>
        <p:spPr>
          <a:xfrm>
            <a:off x="322975" y="1722275"/>
            <a:ext cx="79695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“agregarUsuario” El cual recibirá:</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id del evento (debe existir, agregar validaciones)</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id del usuario</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El método debe evaluar que el evento exista y que el usuario no haya estado registrado previamente (validación de fecha y capacidad se evitará para no alargar el reto)</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Si todo está en orden, debe agregar el id del usuario en el arreglo “participantes” de ese evento.</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“ponerEventoEnGira” El cual recibirá:</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id del evento</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nueva localidad</a:t>
            </a:r>
            <a:endParaRPr sz="1350">
              <a:latin typeface="DM Sans"/>
              <a:ea typeface="DM Sans"/>
              <a:cs typeface="DM Sans"/>
              <a:sym typeface="DM Sans"/>
            </a:endParaRPr>
          </a:p>
          <a:p>
            <a:pPr indent="-314325" lvl="1" marL="914400" marR="0" rtl="0" algn="l">
              <a:lnSpc>
                <a:spcPct val="100000"/>
              </a:lnSpc>
              <a:spcBef>
                <a:spcPts val="0"/>
              </a:spcBef>
              <a:spcAft>
                <a:spcPts val="0"/>
              </a:spcAft>
              <a:buSzPts val="1350"/>
              <a:buFont typeface="DM Sans"/>
              <a:buChar char="○"/>
            </a:pPr>
            <a:r>
              <a:rPr lang="es" sz="1350">
                <a:latin typeface="DM Sans"/>
                <a:ea typeface="DM Sans"/>
                <a:cs typeface="DM Sans"/>
                <a:sym typeface="DM Sans"/>
              </a:rPr>
              <a:t>nueva fecha</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rPr lang="es" sz="1350">
                <a:latin typeface="DM Sans"/>
                <a:ea typeface="DM Sans"/>
                <a:cs typeface="DM Sans"/>
                <a:sym typeface="DM Sans"/>
              </a:rPr>
              <a:t>El método debe copiar el evento existente, con una nueva localidad, nueva fecha, nuevo id y sus participantes vacíos (Usar spread operator para el resto de las propiedades)</a:t>
            </a:r>
            <a:endParaRPr sz="1350">
              <a:latin typeface="DM Sans"/>
              <a:ea typeface="DM Sans"/>
              <a:cs typeface="DM Sans"/>
              <a:sym typeface="DM Sans"/>
            </a:endParaRPr>
          </a:p>
        </p:txBody>
      </p:sp>
      <p:grpSp>
        <p:nvGrpSpPr>
          <p:cNvPr id="846" name="Google Shape;846;p198"/>
          <p:cNvGrpSpPr/>
          <p:nvPr/>
        </p:nvGrpSpPr>
        <p:grpSpPr>
          <a:xfrm>
            <a:off x="457350" y="468286"/>
            <a:ext cx="431074" cy="431074"/>
            <a:chOff x="473351" y="619523"/>
            <a:chExt cx="738900" cy="738900"/>
          </a:xfrm>
        </p:grpSpPr>
        <p:sp>
          <p:nvSpPr>
            <p:cNvPr id="847" name="Google Shape;847;p19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8" name="Google Shape;848;p198"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849" name="Google Shape;849;p19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50" name="Google Shape;850;p198"/>
          <p:cNvSpPr txBox="1"/>
          <p:nvPr/>
        </p:nvSpPr>
        <p:spPr>
          <a:xfrm>
            <a:off x="394800" y="899375"/>
            <a:ext cx="8567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Registrador de tickets de eventos</a:t>
            </a:r>
            <a:endParaRPr b="1" sz="39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grpSp>
        <p:nvGrpSpPr>
          <p:cNvPr id="855" name="Google Shape;855;p199"/>
          <p:cNvGrpSpPr/>
          <p:nvPr/>
        </p:nvGrpSpPr>
        <p:grpSpPr>
          <a:xfrm>
            <a:off x="4202558" y="994173"/>
            <a:ext cx="738900" cy="738900"/>
            <a:chOff x="3137108" y="2467173"/>
            <a:chExt cx="738900" cy="738900"/>
          </a:xfrm>
        </p:grpSpPr>
        <p:sp>
          <p:nvSpPr>
            <p:cNvPr id="856" name="Google Shape;856;p19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7" name="Google Shape;857;p19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58" name="Google Shape;858;p199"/>
          <p:cNvSpPr txBox="1"/>
          <p:nvPr/>
        </p:nvSpPr>
        <p:spPr>
          <a:xfrm>
            <a:off x="1461300" y="20562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4000">
                <a:solidFill>
                  <a:schemeClr val="dk1"/>
                </a:solidFill>
                <a:latin typeface="DM Sans"/>
                <a:ea typeface="DM Sans"/>
                <a:cs typeface="DM Sans"/>
                <a:sym typeface="DM Sans"/>
              </a:rPr>
              <a:t>Clases con ECMAScript y </a:t>
            </a:r>
            <a:r>
              <a:rPr b="1" lang="es" sz="4000">
                <a:solidFill>
                  <a:schemeClr val="dk1"/>
                </a:solidFill>
                <a:latin typeface="DM Sans"/>
                <a:ea typeface="DM Sans"/>
                <a:cs typeface="DM Sans"/>
                <a:sym typeface="DM Sans"/>
              </a:rPr>
              <a:t>ECMAScript avanzado </a:t>
            </a:r>
            <a:endParaRPr b="1" sz="4000">
              <a:solidFill>
                <a:schemeClr val="dk1"/>
              </a:solidFill>
              <a:latin typeface="DM Sans"/>
              <a:ea typeface="DM Sans"/>
              <a:cs typeface="DM Sans"/>
              <a:sym typeface="DM Sans"/>
            </a:endParaRPr>
          </a:p>
        </p:txBody>
      </p:sp>
      <p:sp>
        <p:nvSpPr>
          <p:cNvPr id="859" name="Google Shape;859;p199"/>
          <p:cNvSpPr txBox="1"/>
          <p:nvPr/>
        </p:nvSpPr>
        <p:spPr>
          <a:xfrm>
            <a:off x="873925" y="26824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grpSp>
        <p:nvGrpSpPr>
          <p:cNvPr id="864" name="Google Shape;864;p200"/>
          <p:cNvGrpSpPr/>
          <p:nvPr/>
        </p:nvGrpSpPr>
        <p:grpSpPr>
          <a:xfrm>
            <a:off x="457345" y="468197"/>
            <a:ext cx="431074" cy="431074"/>
            <a:chOff x="3137108" y="2467173"/>
            <a:chExt cx="738900" cy="738900"/>
          </a:xfrm>
        </p:grpSpPr>
        <p:sp>
          <p:nvSpPr>
            <p:cNvPr id="865" name="Google Shape;865;p20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6" name="Google Shape;866;p20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67" name="Google Shape;867;p200"/>
          <p:cNvSpPr txBox="1"/>
          <p:nvPr/>
        </p:nvSpPr>
        <p:spPr>
          <a:xfrm>
            <a:off x="508900" y="2315275"/>
            <a:ext cx="4536900" cy="2487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Realizar una clase “ProductManager” que gestione un conjunto de productos.</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rPr b="1" lang="es" sz="1350">
                <a:solidFill>
                  <a:schemeClr val="dk1"/>
                </a:solidFill>
                <a:latin typeface="DM Sans"/>
                <a:ea typeface="DM Sans"/>
                <a:cs typeface="DM Sans"/>
                <a:sym typeface="DM Sans"/>
              </a:rPr>
              <a:t>Te acercamos esta ayuda 👉</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rPr lang="es" sz="1350" u="sng">
                <a:solidFill>
                  <a:schemeClr val="hlink"/>
                </a:solidFill>
                <a:latin typeface="DM Sans"/>
                <a:ea typeface="DM Sans"/>
                <a:cs typeface="DM Sans"/>
                <a:sym typeface="DM Sans"/>
                <a:hlinkClick r:id="rId4"/>
              </a:rPr>
              <a:t>Hands on lab sobre creación de clases</a:t>
            </a:r>
            <a:r>
              <a:rPr lang="es" sz="1350">
                <a:solidFill>
                  <a:srgbClr val="999999"/>
                </a:solidFill>
                <a:latin typeface="DM Sans"/>
                <a:ea typeface="DM Sans"/>
                <a:cs typeface="DM Sans"/>
                <a:sym typeface="DM Sans"/>
              </a:rPr>
              <a:t> (clase 1)</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Debe crearse desde su constructor con el elemento products, el cual será un arreglo vacío.</a:t>
            </a:r>
            <a:endParaRPr sz="1350">
              <a:solidFill>
                <a:srgbClr val="999999"/>
              </a:solidFill>
              <a:latin typeface="DM Sans"/>
              <a:ea typeface="DM Sans"/>
              <a:cs typeface="DM Sans"/>
              <a:sym typeface="DM Sans"/>
            </a:endParaRPr>
          </a:p>
        </p:txBody>
      </p:sp>
      <p:sp>
        <p:nvSpPr>
          <p:cNvPr id="868" name="Google Shape;868;p200"/>
          <p:cNvSpPr txBox="1"/>
          <p:nvPr/>
        </p:nvSpPr>
        <p:spPr>
          <a:xfrm>
            <a:off x="518025" y="991075"/>
            <a:ext cx="8036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Clases con ECMAScript y </a:t>
            </a:r>
            <a:r>
              <a:rPr b="1" lang="es" sz="4000">
                <a:solidFill>
                  <a:schemeClr val="dk1"/>
                </a:solidFill>
                <a:latin typeface="DM Sans"/>
                <a:ea typeface="DM Sans"/>
                <a:cs typeface="DM Sans"/>
                <a:sym typeface="DM Sans"/>
              </a:rPr>
              <a:t>ECMAScript avanzado</a:t>
            </a:r>
            <a:endParaRPr b="1" sz="4000">
              <a:solidFill>
                <a:schemeClr val="dk1"/>
              </a:solidFill>
              <a:latin typeface="DM Sans"/>
              <a:ea typeface="DM Sans"/>
              <a:cs typeface="DM Sans"/>
              <a:sym typeface="DM Sans"/>
            </a:endParaRPr>
          </a:p>
        </p:txBody>
      </p:sp>
      <p:pic>
        <p:nvPicPr>
          <p:cNvPr id="869" name="Google Shape;869;p200"/>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870" name="Google Shape;870;p20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871" name="Google Shape;871;p200"/>
          <p:cNvSpPr txBox="1"/>
          <p:nvPr/>
        </p:nvSpPr>
        <p:spPr>
          <a:xfrm>
            <a:off x="4871050" y="2315275"/>
            <a:ext cx="38346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Cada producto que gestione debe contar con las propiedades:</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title (nombre del producto)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description (descripción del producto)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price (precio)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thumbnail (ruta de imagen)</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code (código identificador)</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stock (número de piezas disponibles)</a:t>
            </a:r>
            <a:endParaRPr sz="1350">
              <a:solidFill>
                <a:srgbClr val="999999"/>
              </a:solidFill>
              <a:latin typeface="DM Sans"/>
              <a:ea typeface="DM Sans"/>
              <a:cs typeface="DM Sans"/>
              <a:sym typeface="DM Sans"/>
            </a:endParaRPr>
          </a:p>
        </p:txBody>
      </p:sp>
      <p:sp>
        <p:nvSpPr>
          <p:cNvPr id="872" name="Google Shape;872;p200"/>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grpSp>
        <p:nvGrpSpPr>
          <p:cNvPr id="877" name="Google Shape;877;p201"/>
          <p:cNvGrpSpPr/>
          <p:nvPr/>
        </p:nvGrpSpPr>
        <p:grpSpPr>
          <a:xfrm>
            <a:off x="457345" y="468197"/>
            <a:ext cx="431074" cy="431074"/>
            <a:chOff x="3137108" y="2467173"/>
            <a:chExt cx="738900" cy="738900"/>
          </a:xfrm>
        </p:grpSpPr>
        <p:sp>
          <p:nvSpPr>
            <p:cNvPr id="878" name="Google Shape;878;p20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9" name="Google Shape;879;p20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80" name="Google Shape;880;p201"/>
          <p:cNvSpPr txBox="1"/>
          <p:nvPr/>
        </p:nvSpPr>
        <p:spPr>
          <a:xfrm>
            <a:off x="508900" y="1356575"/>
            <a:ext cx="3834600" cy="2948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Debe contar con un método “addProduct” el cual agregará un producto al arreglo de productos inicial.</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Validar que no se repita el campo “code” y que todos los campos sean obligatorios</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Al agregarlo, debe crearse con un id autoincrementable</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Debe contar con un método “getProducts” el cual debe devolver el arreglo con todos los productos creados hasta ese momento</a:t>
            </a:r>
            <a:endParaRPr sz="1350" u="sng">
              <a:solidFill>
                <a:srgbClr val="83AEFB"/>
              </a:solidFill>
              <a:latin typeface="DM Sans"/>
              <a:ea typeface="DM Sans"/>
              <a:cs typeface="DM Sans"/>
              <a:sym typeface="DM Sans"/>
            </a:endParaRPr>
          </a:p>
        </p:txBody>
      </p:sp>
      <p:pic>
        <p:nvPicPr>
          <p:cNvPr id="881" name="Google Shape;881;p20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82" name="Google Shape;882;p20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883" name="Google Shape;883;p201"/>
          <p:cNvSpPr txBox="1"/>
          <p:nvPr/>
        </p:nvSpPr>
        <p:spPr>
          <a:xfrm>
            <a:off x="4456450" y="1356575"/>
            <a:ext cx="3834600" cy="2945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Debe contar con un método “getProductById” el cual debe buscar en el arreglo el producto que coincida con el id</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En caso de no coincidir ningún id, mostrar en consola un error “Not found”</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Formato del entregable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Archivo de Javascript listo para ejecutarse desde node.</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 sz="1350" u="sng">
                <a:solidFill>
                  <a:schemeClr val="accent5"/>
                </a:solidFill>
                <a:latin typeface="DM Sans"/>
                <a:ea typeface="DM Sans"/>
                <a:cs typeface="DM Sans"/>
                <a:sym typeface="DM Sans"/>
                <a:hlinkClick r:id="rId5">
                  <a:extLst>
                    <a:ext uri="{A12FA001-AC4F-418D-AE19-62706E023703}">
                      <ahyp:hlinkClr val="tx"/>
                    </a:ext>
                  </a:extLst>
                </a:hlinkClick>
              </a:rPr>
              <a:t>Proceso de testing de este entregable ✅</a:t>
            </a:r>
            <a:endParaRPr sz="1350">
              <a:solidFill>
                <a:srgbClr val="999999"/>
              </a:solidFill>
              <a:latin typeface="DM Sans"/>
              <a:ea typeface="DM Sans"/>
              <a:cs typeface="DM Sans"/>
              <a:sym typeface="DM Sans"/>
            </a:endParaRPr>
          </a:p>
        </p:txBody>
      </p:sp>
      <p:sp>
        <p:nvSpPr>
          <p:cNvPr id="884" name="Google Shape;884;p201"/>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20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20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900" name="Google Shape;900;p204"/>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Repaso sobre tipos de datos y variables en Javascript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Javascript y ES6</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Funciones en Javascript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Uso de clases en Javascript</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6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531" name="Google Shape;531;p16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532" name="Google Shape;532;p160"/>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las características de ECMAScript</a:t>
            </a:r>
            <a:endParaRPr sz="1350">
              <a:solidFill>
                <a:schemeClr val="lt1"/>
              </a:solidFill>
              <a:latin typeface="DM Sans"/>
              <a:ea typeface="DM Sans"/>
              <a:cs typeface="DM Sans"/>
              <a:sym typeface="DM Sans"/>
            </a:endParaRPr>
          </a:p>
        </p:txBody>
      </p:sp>
      <p:pic>
        <p:nvPicPr>
          <p:cNvPr id="533" name="Google Shape;533;p160"/>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534" name="Google Shape;534;p160"/>
          <p:cNvSpPr txBox="1"/>
          <p:nvPr/>
        </p:nvSpPr>
        <p:spPr>
          <a:xfrm>
            <a:off x="2690561" y="20809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lt1"/>
                </a:solidFill>
                <a:latin typeface="DM Sans"/>
                <a:ea typeface="DM Sans"/>
                <a:cs typeface="DM Sans"/>
                <a:sym typeface="DM Sans"/>
              </a:rPr>
              <a:t>Aplicar los conceptos incorporados en el desarrollo backend</a:t>
            </a:r>
            <a:endParaRPr sz="1350">
              <a:solidFill>
                <a:schemeClr val="lt1"/>
              </a:solidFill>
              <a:latin typeface="DM Sans"/>
              <a:ea typeface="DM Sans"/>
              <a:cs typeface="DM Sans"/>
              <a:sym typeface="DM Sans"/>
            </a:endParaRPr>
          </a:p>
        </p:txBody>
      </p:sp>
      <p:cxnSp>
        <p:nvCxnSpPr>
          <p:cNvPr id="535" name="Google Shape;535;p160"/>
          <p:cNvCxnSpPr>
            <a:stCxn id="531" idx="2"/>
            <a:endCxn id="53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6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542" name="Google Shape;542;p161"/>
          <p:cNvSpPr/>
          <p:nvPr/>
        </p:nvSpPr>
        <p:spPr>
          <a:xfrm>
            <a:off x="4310631" y="12812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ES7</a:t>
            </a:r>
            <a:endParaRPr sz="1200">
              <a:solidFill>
                <a:srgbClr val="222222"/>
              </a:solidFill>
              <a:latin typeface="DM Sans"/>
              <a:ea typeface="DM Sans"/>
              <a:cs typeface="DM Sans"/>
              <a:sym typeface="DM Sans"/>
            </a:endParaRPr>
          </a:p>
        </p:txBody>
      </p:sp>
      <p:sp>
        <p:nvSpPr>
          <p:cNvPr id="543" name="Google Shape;543;p161"/>
          <p:cNvSpPr/>
          <p:nvPr/>
        </p:nvSpPr>
        <p:spPr>
          <a:xfrm>
            <a:off x="588525" y="24163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ECMAScript</a:t>
            </a:r>
            <a:endParaRPr sz="1200">
              <a:solidFill>
                <a:srgbClr val="FFFFFF"/>
              </a:solidFill>
              <a:latin typeface="DM Sans"/>
              <a:ea typeface="DM Sans"/>
              <a:cs typeface="DM Sans"/>
              <a:sym typeface="DM Sans"/>
            </a:endParaRPr>
          </a:p>
        </p:txBody>
      </p:sp>
      <p:sp>
        <p:nvSpPr>
          <p:cNvPr id="544" name="Google Shape;544;p161"/>
          <p:cNvSpPr/>
          <p:nvPr/>
        </p:nvSpPr>
        <p:spPr>
          <a:xfrm>
            <a:off x="4310631" y="198799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ES8</a:t>
            </a:r>
            <a:endParaRPr sz="1200">
              <a:solidFill>
                <a:srgbClr val="222222"/>
              </a:solidFill>
              <a:latin typeface="DM Sans"/>
              <a:ea typeface="DM Sans"/>
              <a:cs typeface="DM Sans"/>
              <a:sym typeface="DM Sans"/>
            </a:endParaRPr>
          </a:p>
        </p:txBody>
      </p:sp>
      <p:cxnSp>
        <p:nvCxnSpPr>
          <p:cNvPr id="545" name="Google Shape;545;p161"/>
          <p:cNvCxnSpPr>
            <a:stCxn id="543" idx="3"/>
            <a:endCxn id="542" idx="1"/>
          </p:cNvCxnSpPr>
          <p:nvPr/>
        </p:nvCxnSpPr>
        <p:spPr>
          <a:xfrm flipH="1" rot="10800000">
            <a:off x="1987725" y="1571284"/>
            <a:ext cx="2322900" cy="1135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546" name="Google Shape;546;p161"/>
          <p:cNvCxnSpPr>
            <a:stCxn id="543" idx="3"/>
            <a:endCxn id="547" idx="1"/>
          </p:cNvCxnSpPr>
          <p:nvPr/>
        </p:nvCxnSpPr>
        <p:spPr>
          <a:xfrm flipH="1" rot="10800000">
            <a:off x="1987725" y="885484"/>
            <a:ext cx="2322900" cy="18210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548" name="Google Shape;548;p161"/>
          <p:cNvCxnSpPr>
            <a:stCxn id="543" idx="3"/>
            <a:endCxn id="544" idx="1"/>
          </p:cNvCxnSpPr>
          <p:nvPr/>
        </p:nvCxnSpPr>
        <p:spPr>
          <a:xfrm flipH="1" rot="10800000">
            <a:off x="1987725" y="2278084"/>
            <a:ext cx="2322900" cy="428400"/>
          </a:xfrm>
          <a:prstGeom prst="bentConnector3">
            <a:avLst>
              <a:gd fmla="val 50000" name="adj1"/>
            </a:avLst>
          </a:prstGeom>
          <a:noFill/>
          <a:ln cap="flat" cmpd="sng" w="9525">
            <a:solidFill>
              <a:srgbClr val="CCCCCC"/>
            </a:solidFill>
            <a:prstDash val="solid"/>
            <a:round/>
            <a:headEnd len="med" w="med" type="none"/>
            <a:tailEnd len="med" w="med" type="oval"/>
          </a:ln>
        </p:spPr>
      </p:cxnSp>
      <p:pic>
        <p:nvPicPr>
          <p:cNvPr id="549" name="Google Shape;549;p161"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547" name="Google Shape;547;p161"/>
          <p:cNvSpPr/>
          <p:nvPr/>
        </p:nvSpPr>
        <p:spPr>
          <a:xfrm>
            <a:off x="4310631" y="5954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ES6</a:t>
            </a:r>
            <a:endParaRPr sz="1200">
              <a:solidFill>
                <a:srgbClr val="222222"/>
              </a:solidFill>
              <a:latin typeface="DM Sans"/>
              <a:ea typeface="DM Sans"/>
              <a:cs typeface="DM Sans"/>
              <a:sym typeface="DM Sans"/>
            </a:endParaRPr>
          </a:p>
        </p:txBody>
      </p:sp>
      <p:sp>
        <p:nvSpPr>
          <p:cNvPr id="550" name="Google Shape;550;p161"/>
          <p:cNvSpPr/>
          <p:nvPr/>
        </p:nvSpPr>
        <p:spPr>
          <a:xfrm>
            <a:off x="4310631" y="269469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ES9</a:t>
            </a:r>
            <a:endParaRPr sz="1200">
              <a:solidFill>
                <a:srgbClr val="222222"/>
              </a:solidFill>
              <a:latin typeface="DM Sans"/>
              <a:ea typeface="DM Sans"/>
              <a:cs typeface="DM Sans"/>
              <a:sym typeface="DM Sans"/>
            </a:endParaRPr>
          </a:p>
        </p:txBody>
      </p:sp>
      <p:sp>
        <p:nvSpPr>
          <p:cNvPr id="551" name="Google Shape;551;p161"/>
          <p:cNvSpPr/>
          <p:nvPr/>
        </p:nvSpPr>
        <p:spPr>
          <a:xfrm>
            <a:off x="4310631" y="338049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ES10</a:t>
            </a:r>
            <a:endParaRPr sz="1200">
              <a:solidFill>
                <a:srgbClr val="222222"/>
              </a:solidFill>
              <a:latin typeface="DM Sans"/>
              <a:ea typeface="DM Sans"/>
              <a:cs typeface="DM Sans"/>
              <a:sym typeface="DM Sans"/>
            </a:endParaRPr>
          </a:p>
        </p:txBody>
      </p:sp>
      <p:sp>
        <p:nvSpPr>
          <p:cNvPr id="552" name="Google Shape;552;p161"/>
          <p:cNvSpPr/>
          <p:nvPr/>
        </p:nvSpPr>
        <p:spPr>
          <a:xfrm>
            <a:off x="4310631" y="406629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ES11</a:t>
            </a:r>
            <a:endParaRPr sz="1200">
              <a:solidFill>
                <a:srgbClr val="222222"/>
              </a:solidFill>
              <a:latin typeface="DM Sans"/>
              <a:ea typeface="DM Sans"/>
              <a:cs typeface="DM Sans"/>
              <a:sym typeface="DM Sans"/>
            </a:endParaRPr>
          </a:p>
        </p:txBody>
      </p:sp>
      <p:cxnSp>
        <p:nvCxnSpPr>
          <p:cNvPr id="553" name="Google Shape;553;p161"/>
          <p:cNvCxnSpPr>
            <a:stCxn id="543" idx="3"/>
            <a:endCxn id="552" idx="1"/>
          </p:cNvCxnSpPr>
          <p:nvPr/>
        </p:nvCxnSpPr>
        <p:spPr>
          <a:xfrm>
            <a:off x="1987725" y="2706484"/>
            <a:ext cx="2322900" cy="16500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554" name="Google Shape;554;p161"/>
          <p:cNvCxnSpPr>
            <a:stCxn id="543" idx="3"/>
            <a:endCxn id="551" idx="1"/>
          </p:cNvCxnSpPr>
          <p:nvPr/>
        </p:nvCxnSpPr>
        <p:spPr>
          <a:xfrm>
            <a:off x="1987725" y="2706484"/>
            <a:ext cx="2322900" cy="964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555" name="Google Shape;555;p161"/>
          <p:cNvCxnSpPr>
            <a:stCxn id="543" idx="3"/>
            <a:endCxn id="550" idx="1"/>
          </p:cNvCxnSpPr>
          <p:nvPr/>
        </p:nvCxnSpPr>
        <p:spPr>
          <a:xfrm>
            <a:off x="1987725" y="2706484"/>
            <a:ext cx="2322900" cy="2784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556" name="Google Shape;556;p161"/>
          <p:cNvSpPr/>
          <p:nvPr/>
        </p:nvSpPr>
        <p:spPr>
          <a:xfrm>
            <a:off x="6283381" y="12812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exponencial **</a:t>
            </a:r>
            <a:endParaRPr sz="1200">
              <a:solidFill>
                <a:srgbClr val="222222"/>
              </a:solidFill>
              <a:latin typeface="DM Sans"/>
              <a:ea typeface="DM Sans"/>
              <a:cs typeface="DM Sans"/>
              <a:sym typeface="DM Sans"/>
            </a:endParaRPr>
          </a:p>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array includes</a:t>
            </a:r>
            <a:endParaRPr sz="1200">
              <a:solidFill>
                <a:srgbClr val="222222"/>
              </a:solidFill>
              <a:latin typeface="DM Sans"/>
              <a:ea typeface="DM Sans"/>
              <a:cs typeface="DM Sans"/>
              <a:sym typeface="DM Sans"/>
            </a:endParaRPr>
          </a:p>
        </p:txBody>
      </p:sp>
      <p:sp>
        <p:nvSpPr>
          <p:cNvPr id="557" name="Google Shape;557;p161"/>
          <p:cNvSpPr/>
          <p:nvPr/>
        </p:nvSpPr>
        <p:spPr>
          <a:xfrm>
            <a:off x="6283381" y="19879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object.entries, object.values, object.keys</a:t>
            </a:r>
            <a:endParaRPr sz="1200">
              <a:solidFill>
                <a:srgbClr val="222222"/>
              </a:solidFill>
              <a:latin typeface="DM Sans"/>
              <a:ea typeface="DM Sans"/>
              <a:cs typeface="DM Sans"/>
              <a:sym typeface="DM Sans"/>
            </a:endParaRPr>
          </a:p>
        </p:txBody>
      </p:sp>
      <p:sp>
        <p:nvSpPr>
          <p:cNvPr id="558" name="Google Shape;558;p161"/>
          <p:cNvSpPr/>
          <p:nvPr/>
        </p:nvSpPr>
        <p:spPr>
          <a:xfrm>
            <a:off x="6283381" y="26946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.finally()</a:t>
            </a:r>
            <a:endParaRPr sz="1200">
              <a:solidFill>
                <a:srgbClr val="222222"/>
              </a:solidFill>
              <a:latin typeface="DM Sans"/>
              <a:ea typeface="DM Sans"/>
              <a:cs typeface="DM Sans"/>
              <a:sym typeface="DM Sans"/>
            </a:endParaRPr>
          </a:p>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operadores rest y spread</a:t>
            </a:r>
            <a:endParaRPr sz="1200">
              <a:solidFill>
                <a:srgbClr val="222222"/>
              </a:solidFill>
              <a:latin typeface="DM Sans"/>
              <a:ea typeface="DM Sans"/>
              <a:cs typeface="DM Sans"/>
              <a:sym typeface="DM Sans"/>
            </a:endParaRPr>
          </a:p>
        </p:txBody>
      </p:sp>
      <p:sp>
        <p:nvSpPr>
          <p:cNvPr id="559" name="Google Shape;559;p161"/>
          <p:cNvSpPr/>
          <p:nvPr/>
        </p:nvSpPr>
        <p:spPr>
          <a:xfrm>
            <a:off x="6283381" y="34013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string.trim(), array.flat(), Dynamic import</a:t>
            </a:r>
            <a:endParaRPr sz="1200">
              <a:solidFill>
                <a:srgbClr val="222222"/>
              </a:solidFill>
              <a:latin typeface="DM Sans"/>
              <a:ea typeface="DM Sans"/>
              <a:cs typeface="DM Sans"/>
              <a:sym typeface="DM Sans"/>
            </a:endParaRPr>
          </a:p>
        </p:txBody>
      </p:sp>
      <p:sp>
        <p:nvSpPr>
          <p:cNvPr id="560" name="Google Shape;560;p161"/>
          <p:cNvSpPr/>
          <p:nvPr/>
        </p:nvSpPr>
        <p:spPr>
          <a:xfrm>
            <a:off x="6283381" y="40871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operador nullish, variables privadas</a:t>
            </a:r>
            <a:endParaRPr sz="1200">
              <a:solidFill>
                <a:srgbClr val="222222"/>
              </a:solidFill>
              <a:latin typeface="DM Sans"/>
              <a:ea typeface="DM Sans"/>
              <a:cs typeface="DM Sans"/>
              <a:sym typeface="DM Sans"/>
            </a:endParaRPr>
          </a:p>
        </p:txBody>
      </p:sp>
      <p:cxnSp>
        <p:nvCxnSpPr>
          <p:cNvPr id="561" name="Google Shape;561;p161"/>
          <p:cNvCxnSpPr>
            <a:stCxn id="542" idx="3"/>
            <a:endCxn id="556" idx="1"/>
          </p:cNvCxnSpPr>
          <p:nvPr/>
        </p:nvCxnSpPr>
        <p:spPr>
          <a:xfrm>
            <a:off x="5907531" y="1571389"/>
            <a:ext cx="375900" cy="600"/>
          </a:xfrm>
          <a:prstGeom prst="bentConnector3">
            <a:avLst>
              <a:gd fmla="val 49993" name="adj1"/>
            </a:avLst>
          </a:prstGeom>
          <a:noFill/>
          <a:ln cap="flat" cmpd="sng" w="9525">
            <a:solidFill>
              <a:srgbClr val="CCCCCC"/>
            </a:solidFill>
            <a:prstDash val="solid"/>
            <a:round/>
            <a:headEnd len="med" w="med" type="none"/>
            <a:tailEnd len="med" w="med" type="oval"/>
          </a:ln>
        </p:spPr>
      </p:cxnSp>
      <p:cxnSp>
        <p:nvCxnSpPr>
          <p:cNvPr id="562" name="Google Shape;562;p161"/>
          <p:cNvCxnSpPr/>
          <p:nvPr/>
        </p:nvCxnSpPr>
        <p:spPr>
          <a:xfrm>
            <a:off x="5907531" y="2257189"/>
            <a:ext cx="375900" cy="600"/>
          </a:xfrm>
          <a:prstGeom prst="bentConnector3">
            <a:avLst>
              <a:gd fmla="val 43381" name="adj1"/>
            </a:avLst>
          </a:prstGeom>
          <a:noFill/>
          <a:ln cap="flat" cmpd="sng" w="9525">
            <a:solidFill>
              <a:srgbClr val="CCCCCC"/>
            </a:solidFill>
            <a:prstDash val="solid"/>
            <a:round/>
            <a:headEnd len="med" w="med" type="none"/>
            <a:tailEnd len="med" w="med" type="oval"/>
          </a:ln>
        </p:spPr>
      </p:cxnSp>
      <p:cxnSp>
        <p:nvCxnSpPr>
          <p:cNvPr id="563" name="Google Shape;563;p161"/>
          <p:cNvCxnSpPr/>
          <p:nvPr/>
        </p:nvCxnSpPr>
        <p:spPr>
          <a:xfrm>
            <a:off x="5907531" y="2942989"/>
            <a:ext cx="375900" cy="600"/>
          </a:xfrm>
          <a:prstGeom prst="bentConnector3">
            <a:avLst>
              <a:gd fmla="val 49993" name="adj1"/>
            </a:avLst>
          </a:prstGeom>
          <a:noFill/>
          <a:ln cap="flat" cmpd="sng" w="9525">
            <a:solidFill>
              <a:srgbClr val="CCCCCC"/>
            </a:solidFill>
            <a:prstDash val="solid"/>
            <a:round/>
            <a:headEnd len="med" w="med" type="none"/>
            <a:tailEnd len="med" w="med" type="oval"/>
          </a:ln>
        </p:spPr>
      </p:cxnSp>
      <p:cxnSp>
        <p:nvCxnSpPr>
          <p:cNvPr id="564" name="Google Shape;564;p161"/>
          <p:cNvCxnSpPr/>
          <p:nvPr/>
        </p:nvCxnSpPr>
        <p:spPr>
          <a:xfrm>
            <a:off x="5907531" y="3628789"/>
            <a:ext cx="375900" cy="600"/>
          </a:xfrm>
          <a:prstGeom prst="bentConnector3">
            <a:avLst>
              <a:gd fmla="val 43381" name="adj1"/>
            </a:avLst>
          </a:prstGeom>
          <a:noFill/>
          <a:ln cap="flat" cmpd="sng" w="9525">
            <a:solidFill>
              <a:srgbClr val="CCCCCC"/>
            </a:solidFill>
            <a:prstDash val="solid"/>
            <a:round/>
            <a:headEnd len="med" w="med" type="none"/>
            <a:tailEnd len="med" w="med" type="oval"/>
          </a:ln>
        </p:spPr>
      </p:cxnSp>
      <p:cxnSp>
        <p:nvCxnSpPr>
          <p:cNvPr id="565" name="Google Shape;565;p161"/>
          <p:cNvCxnSpPr/>
          <p:nvPr/>
        </p:nvCxnSpPr>
        <p:spPr>
          <a:xfrm>
            <a:off x="5907531" y="4569989"/>
            <a:ext cx="375900" cy="600"/>
          </a:xfrm>
          <a:prstGeom prst="bentConnector3">
            <a:avLst>
              <a:gd fmla="val 49993"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162"/>
          <p:cNvSpPr txBox="1"/>
          <p:nvPr/>
        </p:nvSpPr>
        <p:spPr>
          <a:xfrm>
            <a:off x="1419813"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Javascript y </a:t>
            </a:r>
            <a:r>
              <a:rPr b="1" lang="es" sz="4000">
                <a:solidFill>
                  <a:schemeClr val="accent6"/>
                </a:solidFill>
                <a:latin typeface="DM Sans"/>
                <a:ea typeface="DM Sans"/>
                <a:cs typeface="DM Sans"/>
                <a:sym typeface="DM Sans"/>
              </a:rPr>
              <a:t>ECMAScript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6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576" name="Google Shape;576;p163"/>
          <p:cNvGrpSpPr/>
          <p:nvPr/>
        </p:nvGrpSpPr>
        <p:grpSpPr>
          <a:xfrm>
            <a:off x="473351" y="619523"/>
            <a:ext cx="738900" cy="7389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79" name="Google Shape;579;p163"/>
          <p:cNvSpPr txBox="1"/>
          <p:nvPr/>
        </p:nvSpPr>
        <p:spPr>
          <a:xfrm>
            <a:off x="473350" y="1682450"/>
            <a:ext cx="38346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En la clase 1 se abordó el concepto de ECMAScript, y cómo éste influye en el lenguaje de javascript que nosotros aplicamos en los navegadores y servidores en el día a día.</a:t>
            </a:r>
            <a:endParaRPr sz="1350">
              <a:solidFill>
                <a:schemeClr val="lt1"/>
              </a:solidFill>
              <a:latin typeface="DM Sans"/>
              <a:ea typeface="DM Sans"/>
              <a:cs typeface="DM Sans"/>
              <a:sym typeface="DM Sans"/>
            </a:endParaRPr>
          </a:p>
        </p:txBody>
      </p:sp>
      <p:sp>
        <p:nvSpPr>
          <p:cNvPr id="580" name="Google Shape;580;p163"/>
          <p:cNvSpPr txBox="1"/>
          <p:nvPr/>
        </p:nvSpPr>
        <p:spPr>
          <a:xfrm>
            <a:off x="4527575" y="1682450"/>
            <a:ext cx="38346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ECMAScript definirá los estándares y funcionalidades que tendrá el lenguaje de programación javascript, con el fin de que los navegadores se ajusten a ello y pueda existir una compatibilidad más controlada.</a:t>
            </a:r>
            <a:endParaRPr sz="1350">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64"/>
          <p:cNvSpPr txBox="1"/>
          <p:nvPr/>
        </p:nvSpPr>
        <p:spPr>
          <a:xfrm>
            <a:off x="246375" y="572950"/>
            <a:ext cx="7305000" cy="1182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600">
                <a:solidFill>
                  <a:schemeClr val="dk1"/>
                </a:solidFill>
                <a:latin typeface="DM Sans"/>
                <a:ea typeface="DM Sans"/>
                <a:cs typeface="DM Sans"/>
                <a:sym typeface="DM Sans"/>
              </a:rPr>
              <a:t>Proceso de un cambio por ECMAScript</a:t>
            </a:r>
            <a:endParaRPr b="1" i="0" sz="3600" u="none" cap="none" strike="noStrike">
              <a:solidFill>
                <a:schemeClr val="dk1"/>
              </a:solidFill>
              <a:latin typeface="DM Sans"/>
              <a:ea typeface="DM Sans"/>
              <a:cs typeface="DM Sans"/>
              <a:sym typeface="DM Sans"/>
            </a:endParaRPr>
          </a:p>
        </p:txBody>
      </p:sp>
      <p:sp>
        <p:nvSpPr>
          <p:cNvPr id="586" name="Google Shape;586;p164"/>
          <p:cNvSpPr txBox="1"/>
          <p:nvPr/>
        </p:nvSpPr>
        <p:spPr>
          <a:xfrm>
            <a:off x="1049225" y="2999100"/>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Se definen las nuevas funciones que habrá en el lenguaje y se eliminan las obsoletas</a:t>
            </a:r>
            <a:endParaRPr b="0" i="0" sz="1350" u="none" cap="none" strike="noStrike">
              <a:solidFill>
                <a:srgbClr val="000000"/>
              </a:solidFill>
              <a:latin typeface="DM Sans"/>
              <a:ea typeface="DM Sans"/>
              <a:cs typeface="DM Sans"/>
              <a:sym typeface="DM Sans"/>
            </a:endParaRPr>
          </a:p>
        </p:txBody>
      </p:sp>
      <p:sp>
        <p:nvSpPr>
          <p:cNvPr id="587" name="Google Shape;587;p164"/>
          <p:cNvSpPr txBox="1"/>
          <p:nvPr/>
        </p:nvSpPr>
        <p:spPr>
          <a:xfrm>
            <a:off x="3596550" y="2999100"/>
            <a:ext cx="1950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Dichos cambios pasan a una etapa de prueba para corroborar las funcionalidades</a:t>
            </a:r>
            <a:endParaRPr b="0" i="0" sz="1350" u="none" cap="none" strike="noStrike">
              <a:solidFill>
                <a:srgbClr val="000000"/>
              </a:solidFill>
              <a:latin typeface="DM Sans"/>
              <a:ea typeface="DM Sans"/>
              <a:cs typeface="DM Sans"/>
              <a:sym typeface="DM Sans"/>
            </a:endParaRPr>
          </a:p>
        </p:txBody>
      </p:sp>
      <p:sp>
        <p:nvSpPr>
          <p:cNvPr id="588" name="Google Shape;588;p164"/>
          <p:cNvSpPr txBox="1"/>
          <p:nvPr/>
        </p:nvSpPr>
        <p:spPr>
          <a:xfrm>
            <a:off x="6143875" y="2999100"/>
            <a:ext cx="1950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Se hace “release” de la nueva versión, los navegadores deberán ajustarse a ese nuevo versionado</a:t>
            </a:r>
            <a:endParaRPr b="0" i="0" sz="1350" u="none" cap="none" strike="noStrike">
              <a:solidFill>
                <a:srgbClr val="000000"/>
              </a:solidFill>
              <a:latin typeface="DM Sans"/>
              <a:ea typeface="DM Sans"/>
              <a:cs typeface="DM Sans"/>
              <a:sym typeface="DM Sans"/>
            </a:endParaRPr>
          </a:p>
        </p:txBody>
      </p:sp>
      <p:sp>
        <p:nvSpPr>
          <p:cNvPr id="589" name="Google Shape;589;p164"/>
          <p:cNvSpPr/>
          <p:nvPr/>
        </p:nvSpPr>
        <p:spPr>
          <a:xfrm>
            <a:off x="1731113" y="21890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64"/>
          <p:cNvSpPr/>
          <p:nvPr/>
        </p:nvSpPr>
        <p:spPr>
          <a:xfrm>
            <a:off x="4278440" y="21890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64"/>
          <p:cNvSpPr/>
          <p:nvPr/>
        </p:nvSpPr>
        <p:spPr>
          <a:xfrm>
            <a:off x="6825776" y="21890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 name="Google Shape;592;p164"/>
          <p:cNvCxnSpPr>
            <a:stCxn id="589" idx="6"/>
            <a:endCxn id="590" idx="2"/>
          </p:cNvCxnSpPr>
          <p:nvPr/>
        </p:nvCxnSpPr>
        <p:spPr>
          <a:xfrm>
            <a:off x="2318213" y="24826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593" name="Google Shape;593;p164"/>
          <p:cNvCxnSpPr>
            <a:stCxn id="590" idx="6"/>
            <a:endCxn id="591" idx="2"/>
          </p:cNvCxnSpPr>
          <p:nvPr/>
        </p:nvCxnSpPr>
        <p:spPr>
          <a:xfrm>
            <a:off x="4865540" y="2482604"/>
            <a:ext cx="1960200" cy="0"/>
          </a:xfrm>
          <a:prstGeom prst="straightConnector1">
            <a:avLst/>
          </a:prstGeom>
          <a:noFill/>
          <a:ln cap="flat" cmpd="sng" w="9525">
            <a:solidFill>
              <a:srgbClr val="EAFF6A"/>
            </a:solidFill>
            <a:prstDash val="solid"/>
            <a:round/>
            <a:headEnd len="med" w="med" type="none"/>
            <a:tailEnd len="med" w="med" type="none"/>
          </a:ln>
        </p:spPr>
      </p:cxnSp>
      <p:sp>
        <p:nvSpPr>
          <p:cNvPr id="594" name="Google Shape;594;p164"/>
          <p:cNvSpPr txBox="1"/>
          <p:nvPr/>
        </p:nvSpPr>
        <p:spPr>
          <a:xfrm>
            <a:off x="4364888" y="21824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2</a:t>
            </a:r>
            <a:endParaRPr b="1" sz="3000">
              <a:solidFill>
                <a:srgbClr val="000000"/>
              </a:solidFill>
              <a:latin typeface="DM Sans"/>
              <a:ea typeface="DM Sans"/>
              <a:cs typeface="DM Sans"/>
              <a:sym typeface="DM Sans"/>
            </a:endParaRPr>
          </a:p>
        </p:txBody>
      </p:sp>
      <p:sp>
        <p:nvSpPr>
          <p:cNvPr id="595" name="Google Shape;595;p164"/>
          <p:cNvSpPr txBox="1"/>
          <p:nvPr/>
        </p:nvSpPr>
        <p:spPr>
          <a:xfrm>
            <a:off x="6912188" y="21824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3</a:t>
            </a:r>
            <a:endParaRPr b="1" sz="3000">
              <a:solidFill>
                <a:srgbClr val="000000"/>
              </a:solidFill>
              <a:latin typeface="DM Sans"/>
              <a:ea typeface="DM Sans"/>
              <a:cs typeface="DM Sans"/>
              <a:sym typeface="DM Sans"/>
            </a:endParaRPr>
          </a:p>
        </p:txBody>
      </p:sp>
      <p:sp>
        <p:nvSpPr>
          <p:cNvPr id="596" name="Google Shape;596;p164"/>
          <p:cNvSpPr txBox="1"/>
          <p:nvPr/>
        </p:nvSpPr>
        <p:spPr>
          <a:xfrm>
            <a:off x="1817525" y="21824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